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1" r:id="rId22"/>
    <p:sldId id="293" r:id="rId23"/>
    <p:sldId id="294" r:id="rId24"/>
    <p:sldId id="295" r:id="rId25"/>
    <p:sldId id="409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9" r:id="rId39"/>
    <p:sldId id="310" r:id="rId40"/>
    <p:sldId id="311" r:id="rId41"/>
    <p:sldId id="312" r:id="rId42"/>
    <p:sldId id="314" r:id="rId43"/>
    <p:sldId id="316" r:id="rId44"/>
    <p:sldId id="315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8" r:id="rId56"/>
    <p:sldId id="329" r:id="rId57"/>
    <p:sldId id="330" r:id="rId58"/>
    <p:sldId id="308" r:id="rId59"/>
    <p:sldId id="331" r:id="rId60"/>
    <p:sldId id="332" r:id="rId61"/>
    <p:sldId id="333" r:id="rId62"/>
    <p:sldId id="334" r:id="rId63"/>
    <p:sldId id="335" r:id="rId64"/>
    <p:sldId id="349" r:id="rId65"/>
    <p:sldId id="336" r:id="rId66"/>
    <p:sldId id="350" r:id="rId67"/>
    <p:sldId id="351" r:id="rId68"/>
    <p:sldId id="352" r:id="rId69"/>
    <p:sldId id="353" r:id="rId70"/>
    <p:sldId id="354" r:id="rId71"/>
    <p:sldId id="355" r:id="rId72"/>
    <p:sldId id="356" r:id="rId73"/>
    <p:sldId id="357" r:id="rId74"/>
    <p:sldId id="276" r:id="rId75"/>
    <p:sldId id="277" r:id="rId76"/>
    <p:sldId id="406" r:id="rId77"/>
    <p:sldId id="405" r:id="rId78"/>
    <p:sldId id="407" r:id="rId79"/>
    <p:sldId id="408" r:id="rId80"/>
    <p:sldId id="283" r:id="rId81"/>
    <p:sldId id="278" r:id="rId82"/>
    <p:sldId id="281" r:id="rId83"/>
    <p:sldId id="280" r:id="rId84"/>
    <p:sldId id="279" r:id="rId85"/>
    <p:sldId id="313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53AC5-647D-48BF-A89B-75DA35CCD6D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6557A-E5A1-4836-9BF8-6F1E94420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88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0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9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54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3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4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6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34B52-2C4C-4984-BF53-8C3E43157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2AA010-74F6-406B-A483-228753317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7CF48-58F1-4A76-A59D-4AFD2249F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68B97-08F8-458D-980E-AB2379153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DDBB1-BE2F-4708-860B-F718F13C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0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F2D72-0CFF-4F03-B5C1-697CB5CE1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330FEF-97C5-4EFA-B7B0-ED87E28F2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3C6690-0F36-4264-8D7D-967986D5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585FC0-C9AB-4AD9-BEF6-4A7AF7BC9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97C7F-62EE-434C-A553-8479F581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33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3376AC1-5842-470C-BB24-A78A96226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E3B121-045F-4B5F-B756-7FAD8BDF4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7508C-6F13-4BB7-88DD-DEDDF26A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337989-0CB6-40BE-968C-19BFF9D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BD6C9-8C4E-4AF6-B05D-0EC28DC2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75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26940-79E9-492D-A589-FA79E18A0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56944-9635-46E9-8EC6-7F256A2F2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742051-F488-4A51-B43E-CA70F30A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A48C-A12F-46D9-94F9-160D6160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B0DD0D-76DE-4A5E-9CA9-ED77CC34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3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9670E-186B-45B6-8C38-0108C281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BFC09C-331B-43BC-B93A-71E9C08C1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1A0DE-2CA5-4519-84FD-9AF3DA48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E892F-318E-4A22-9C2E-F61BF5228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297FC-89AA-44DA-900B-538D43788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09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57D7B-1116-452B-9EAD-EA4F0DE04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FAD549-1306-4CA2-BBA0-128D0C4F6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5AC578-B235-4CDF-8709-B8865E015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A64CE5-0B02-435E-ACE9-626A503A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99A9D6-2CC3-4F69-8108-C85DF548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32ECF6-6F0D-406B-A1BC-F8F4033E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28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A0AD8-0830-4117-B615-643AA751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FECC03-2693-432B-B301-3D8A53216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F9BAD9-CC6D-4F99-B261-ECD15A406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FB8906-4A11-4530-94EA-91B3F183D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5F1821-EEA2-4BC0-935C-DA056C78A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FB76E5-D78C-4ACA-9040-C547E6A4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367B0A-9088-44E7-96C0-1B41DD3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2E45E4-D521-4497-9DC3-5B010E451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31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F860A-C4A8-4503-9845-9091A67F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E1648A-AE7C-4235-878D-01519D1A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135815-54EF-4ABC-A386-902F7F9B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A1F96F-4BBB-44DC-8C5E-7871F746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6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5B7174-10A1-4739-A02F-DF606967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2C43BF-766D-4B9F-BA2B-FA6DF6B9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5C991E-E0CF-4FB0-AE03-3FE8B313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5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504EE-2404-4D0F-B386-BF814982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924982-8DBF-425E-B7E3-7433B8639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37BC79-ED5C-43FA-8881-912F65788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ED2596-7135-4E0E-8719-3A3B1752C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EF7F18-8616-4D34-8D70-56AF6845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A5226B-1AE8-4420-8148-3C5C9DBF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1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D6215-6BE8-4BC1-89C6-D2719EF58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C51EC9-C850-4E68-AC58-1AF676720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E66DF3-714A-4E53-82EC-2D710A76B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A88F1F-8B7E-4B35-99BC-F54D0C66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250EE6-2767-47EC-ADA5-A0DEA0F8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62824-9CC4-4082-87D3-C671ADA7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14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9B89C-5A43-46F6-927E-01861FAED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DB62-EF17-445E-8408-80F76A405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60C59B-CF91-4E26-91BA-13A87CF3E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3ABBC-B604-4364-AAA0-F6273E2DFAB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E05E1C-E35F-449A-A2EA-5CC127A66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3E453C-B0BB-4DFE-A656-0E2C9E3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5FE88-BB77-43C1-A85D-FBA91154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0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3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B9389-5EE4-461F-A32E-77530969B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218" y="520506"/>
            <a:ext cx="8778240" cy="351692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патология мелких домашних и экзотических животных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F2A2F-2DD5-409E-B07F-14088EE6FB04}"/>
              </a:ext>
            </a:extLst>
          </p:cNvPr>
          <p:cNvSpPr txBox="1"/>
          <p:nvPr/>
        </p:nvSpPr>
        <p:spPr>
          <a:xfrm>
            <a:off x="2757268" y="4740813"/>
            <a:ext cx="6274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/>
              <a:t>Сидельников Александр Игоревич, доцент кафедры физиологии, хирургии и акушерства</a:t>
            </a:r>
          </a:p>
        </p:txBody>
      </p:sp>
    </p:spTree>
    <p:extLst>
      <p:ext uri="{BB962C8B-B14F-4D97-AF65-F5344CB8AC3E}">
        <p14:creationId xmlns:p14="http://schemas.microsoft.com/office/powerpoint/2010/main" val="1960502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4383-D6AF-4FA7-887B-20239E5E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168178"/>
            <a:ext cx="8721969" cy="92910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Фиксация спокойных животных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C1187-1943-4916-BB91-957081E59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E6AE19-86A8-4965-97C0-5D069B9C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" y="2451295"/>
            <a:ext cx="5186562" cy="283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Анатомическая шлейка Japan Premium Pet &amp;quot;Простая фиксация&amp;quot; с силиконовым  креплением, розовый, размер L — купить в интернет-магазине OZON с быстрой  доставкой">
            <a:extLst>
              <a:ext uri="{FF2B5EF4-FFF2-40B4-BE49-F238E27FC236}">
                <a16:creationId xmlns:a16="http://schemas.microsoft.com/office/drawing/2014/main" id="{AC7EB995-BD29-4C8F-9483-829EFAFB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91" y="1574044"/>
            <a:ext cx="3898509" cy="519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71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BEC52-E997-4317-BCA4-717DF904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" y="140044"/>
            <a:ext cx="8806375" cy="83062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Фиксация возбуждённых животных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DDB4E8-CC42-483B-820C-3047C044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192945"/>
            <a:ext cx="3849883" cy="2703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B3041B-01A7-4523-8DCE-2AEDDFC7C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31679" y="1192945"/>
            <a:ext cx="2880799" cy="2880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Фиксация мелких домашних животных | Ветеринарная клиника &amp;quot;Мой питомец&amp;quot;">
            <a:extLst>
              <a:ext uri="{FF2B5EF4-FFF2-40B4-BE49-F238E27FC236}">
                <a16:creationId xmlns:a16="http://schemas.microsoft.com/office/drawing/2014/main" id="{C58B7324-B527-4F08-82AB-8B55D1565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33" y="4154194"/>
            <a:ext cx="3782729" cy="270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3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4F919-FE1C-41EB-9D89-FB8EB7C7B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112543"/>
            <a:ext cx="8651630" cy="99880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Фиксация агрессивных животных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74555F-BA19-484F-9021-956401C24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1" y="996259"/>
            <a:ext cx="8651629" cy="518070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Минимум 2 человека</a:t>
            </a:r>
          </a:p>
        </p:txBody>
      </p:sp>
      <p:pic>
        <p:nvPicPr>
          <p:cNvPr id="4098" name="Picture 2" descr="Фиксация собак - Советы ветеринарного врача">
            <a:extLst>
              <a:ext uri="{FF2B5EF4-FFF2-40B4-BE49-F238E27FC236}">
                <a16:creationId xmlns:a16="http://schemas.microsoft.com/office/drawing/2014/main" id="{6F8356BC-EEF2-471A-B649-C8F2DC16D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66" y="1515421"/>
            <a:ext cx="2551949" cy="246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иксатор для кошек/Сумка для груминга/Фиксация для груминга wikiLAB  14983810 купить в интернет-магазине Wildberries">
            <a:extLst>
              <a:ext uri="{FF2B5EF4-FFF2-40B4-BE49-F238E27FC236}">
                <a16:creationId xmlns:a16="http://schemas.microsoft.com/office/drawing/2014/main" id="{5EE4F984-20F5-4869-9AF3-333E85B57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0" b="15489"/>
          <a:stretch/>
        </p:blipFill>
        <p:spPr bwMode="auto">
          <a:xfrm>
            <a:off x="5026095" y="1167620"/>
            <a:ext cx="3822484" cy="30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FC57806-2638-4C19-BAF2-BB8EC9A4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" y="4005197"/>
            <a:ext cx="4864366" cy="27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B03648-3F86-4375-B07C-19CB28D61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6096"/>
          <a:stretch/>
        </p:blipFill>
        <p:spPr bwMode="auto">
          <a:xfrm>
            <a:off x="5159787" y="4023361"/>
            <a:ext cx="3548807" cy="272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4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63FB9BC-AE77-475E-B459-6A12672EA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295422"/>
            <a:ext cx="8679766" cy="61757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FF0000"/>
                </a:solidFill>
              </a:rPr>
              <a:t>Осложнения при фиксации животных</a:t>
            </a:r>
          </a:p>
          <a:p>
            <a:r>
              <a:rPr lang="ru-RU" sz="4000" dirty="0"/>
              <a:t>Раны</a:t>
            </a:r>
          </a:p>
          <a:p>
            <a:r>
              <a:rPr lang="ru-RU" sz="4000" dirty="0"/>
              <a:t>Переломы и трещины</a:t>
            </a:r>
          </a:p>
          <a:p>
            <a:r>
              <a:rPr lang="ru-RU" sz="4000" dirty="0"/>
              <a:t>Сотрясение мозга</a:t>
            </a:r>
          </a:p>
          <a:p>
            <a:r>
              <a:rPr lang="ru-RU" sz="4000" dirty="0"/>
              <a:t>Смещение внутренних органов</a:t>
            </a:r>
          </a:p>
          <a:p>
            <a:r>
              <a:rPr lang="ru-RU" sz="4000" dirty="0"/>
              <a:t>Сдавливание нервов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390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E4C1B-A244-4D80-BDBA-37A22FBF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289"/>
            <a:ext cx="7886700" cy="6477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</a:rPr>
              <a:t>Седация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4B1116-0866-4030-A7DA-318BFABD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681037"/>
            <a:ext cx="8778240" cy="549592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err="1">
                <a:effectLst/>
                <a:ea typeface="Times New Roman" panose="02020603050405020304" pitchFamily="18" charset="0"/>
              </a:rPr>
              <a:t>Седацией</a:t>
            </a:r>
            <a:r>
              <a:rPr lang="ru-RU" dirty="0">
                <a:effectLst/>
                <a:ea typeface="Times New Roman" panose="02020603050405020304" pitchFamily="18" charset="0"/>
              </a:rPr>
              <a:t> называют состояние подавления сознания вплоть до медикаментозного сна в ответ на введение лекарственных препаратов. </a:t>
            </a:r>
          </a:p>
          <a:p>
            <a:pPr marL="0" indent="0" algn="ctr">
              <a:buNone/>
            </a:pPr>
            <a:r>
              <a:rPr lang="ru-RU" dirty="0"/>
              <a:t>Необходимость </a:t>
            </a:r>
            <a:r>
              <a:rPr lang="ru-RU" dirty="0" err="1"/>
              <a:t>седации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Доля стресса, которую может испытать животное при обследовании, несоизмеримо выше опасности седативных препаратов. </a:t>
            </a:r>
          </a:p>
          <a:p>
            <a:pPr marL="0" indent="0" algn="ctr">
              <a:buNone/>
            </a:pPr>
            <a:r>
              <a:rPr lang="ru-RU" dirty="0"/>
              <a:t>Осложнения</a:t>
            </a:r>
          </a:p>
          <a:p>
            <a:pPr marL="0" indent="0" algn="just">
              <a:buNone/>
            </a:pPr>
            <a:r>
              <a:rPr lang="ru-RU" dirty="0"/>
              <a:t>Риск осложнений минимален – животное во время всей процедуры находится под наблюдением. Врач в обязательном порядке контролирует температуру тела, частоту и качество пульса, в некоторых ситуациях артериальное давление и электрокардиограмму. Серьёзные осложнения возможны лишь в ситуации аллергических реакций, что встречается редко.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018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E0160-E0A1-46FA-A9B1-ECDD9814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1003028">
            <a:extLst>
              <a:ext uri="{FF2B5EF4-FFF2-40B4-BE49-F238E27FC236}">
                <a16:creationId xmlns:a16="http://schemas.microsoft.com/office/drawing/2014/main" id="{6532D1C9-DE39-44FD-A6DE-1DE29D6A98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791"/>
            <a:ext cx="4907280" cy="49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Антимедин раствор для инъекций Api-San флакон (ВЕТ), 10 мл">
            <a:extLst>
              <a:ext uri="{FF2B5EF4-FFF2-40B4-BE49-F238E27FC236}">
                <a16:creationId xmlns:a16="http://schemas.microsoft.com/office/drawing/2014/main" id="{B3954943-F7A6-4728-8828-DE86A9F8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55" y="787791"/>
            <a:ext cx="5105546" cy="49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3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266DD89-3BA7-444A-AC24-AC6CBE5957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50593"/>
              </p:ext>
            </p:extLst>
          </p:nvPr>
        </p:nvGraphicFramePr>
        <p:xfrm>
          <a:off x="102958" y="773724"/>
          <a:ext cx="8938084" cy="4894363"/>
        </p:xfrm>
        <a:graphic>
          <a:graphicData uri="http://schemas.openxmlformats.org/drawingml/2006/table">
            <a:tbl>
              <a:tblPr/>
              <a:tblGrid>
                <a:gridCol w="2234521">
                  <a:extLst>
                    <a:ext uri="{9D8B030D-6E8A-4147-A177-3AD203B41FA5}">
                      <a16:colId xmlns:a16="http://schemas.microsoft.com/office/drawing/2014/main" val="854676368"/>
                    </a:ext>
                  </a:extLst>
                </a:gridCol>
                <a:gridCol w="2234521">
                  <a:extLst>
                    <a:ext uri="{9D8B030D-6E8A-4147-A177-3AD203B41FA5}">
                      <a16:colId xmlns:a16="http://schemas.microsoft.com/office/drawing/2014/main" val="2388301572"/>
                    </a:ext>
                  </a:extLst>
                </a:gridCol>
                <a:gridCol w="2234521">
                  <a:extLst>
                    <a:ext uri="{9D8B030D-6E8A-4147-A177-3AD203B41FA5}">
                      <a16:colId xmlns:a16="http://schemas.microsoft.com/office/drawing/2014/main" val="3964575204"/>
                    </a:ext>
                  </a:extLst>
                </a:gridCol>
                <a:gridCol w="2234521">
                  <a:extLst>
                    <a:ext uri="{9D8B030D-6E8A-4147-A177-3AD203B41FA5}">
                      <a16:colId xmlns:a16="http://schemas.microsoft.com/office/drawing/2014/main" val="1796720847"/>
                    </a:ext>
                  </a:extLst>
                </a:gridCol>
              </a:tblGrid>
              <a:tr h="1082398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383838"/>
                          </a:solidFill>
                          <a:effectLst/>
                        </a:rPr>
                        <a:t>Вид животного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>
                          <a:solidFill>
                            <a:srgbClr val="383838"/>
                          </a:solidFill>
                          <a:effectLst/>
                        </a:rPr>
                        <a:t>Доза медетомидина, мкг/кг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>
                          <a:solidFill>
                            <a:srgbClr val="383838"/>
                          </a:solidFill>
                          <a:effectLst/>
                        </a:rPr>
                        <a:t>Количество препарата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>
                          <a:solidFill>
                            <a:srgbClr val="383838"/>
                          </a:solidFill>
                          <a:effectLst/>
                        </a:rPr>
                        <a:t>Эффект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92348"/>
                  </a:ext>
                </a:extLst>
              </a:tr>
              <a:tr h="432959">
                <a:tc rowSpan="3">
                  <a:txBody>
                    <a:bodyPr/>
                    <a:lstStyle/>
                    <a:p>
                      <a:r>
                        <a:rPr lang="ru-RU" b="1">
                          <a:solidFill>
                            <a:srgbClr val="383838"/>
                          </a:solidFill>
                          <a:effectLst/>
                        </a:rPr>
                        <a:t>Собаки (Медитин 0,1%)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10-30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0,1-0,3 мл/10кг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Слабая седация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331852"/>
                  </a:ext>
                </a:extLst>
              </a:tr>
              <a:tr h="13224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30-80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0,3-0,8 мл/10кг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От умеренной до глубокой </a:t>
                      </a:r>
                      <a:r>
                        <a:rPr lang="ru-RU" dirty="0" err="1">
                          <a:effectLst/>
                        </a:rPr>
                        <a:t>седации</a:t>
                      </a:r>
                      <a:r>
                        <a:rPr lang="ru-RU" dirty="0">
                          <a:effectLst/>
                        </a:rPr>
                        <a:t> и анальгезии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660058"/>
                  </a:ext>
                </a:extLst>
              </a:tr>
              <a:tr h="432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10-20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0,1-0,2 мл/10кг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effectLst/>
                        </a:rPr>
                        <a:t>Премедикация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08198"/>
                  </a:ext>
                </a:extLst>
              </a:tr>
              <a:tr h="757678">
                <a:tc rowSpan="3">
                  <a:txBody>
                    <a:bodyPr/>
                    <a:lstStyle/>
                    <a:p>
                      <a:r>
                        <a:rPr lang="ru-RU" b="1">
                          <a:solidFill>
                            <a:srgbClr val="383838"/>
                          </a:solidFill>
                          <a:effectLst/>
                        </a:rPr>
                        <a:t>Кошки (Медитин 0,1%)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50-100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0,25-0,50 мл/5кг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Умеренная </a:t>
                      </a:r>
                      <a:r>
                        <a:rPr lang="ru-RU" dirty="0" err="1">
                          <a:effectLst/>
                        </a:rPr>
                        <a:t>седация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005663"/>
                  </a:ext>
                </a:extLst>
              </a:tr>
              <a:tr h="432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100-150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0,25-0,50 мл/5кг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Глубокая </a:t>
                      </a:r>
                      <a:r>
                        <a:rPr lang="ru-RU" dirty="0" err="1">
                          <a:effectLst/>
                        </a:rPr>
                        <a:t>седация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26748"/>
                  </a:ext>
                </a:extLst>
              </a:tr>
              <a:tr h="432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10-30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0,05-0,15 мл/5кг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effectLst/>
                        </a:rPr>
                        <a:t>Премедикация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2156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B619FBE-7EAE-4632-AEE8-86D0B8317C4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00205" y="-2059618"/>
            <a:ext cx="89380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6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73513-1CA5-4643-8331-BE4F8B51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Местное обезболивание 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(местная анестезия)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BDA49F-50E5-44C7-BCCD-4E041675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57" y="1825625"/>
            <a:ext cx="8623495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Временное искусственное выключение болевой чувствительности на ограниченном участке тела (операционное поле)</a:t>
            </a:r>
          </a:p>
          <a:p>
            <a:endParaRPr lang="ru-RU" dirty="0"/>
          </a:p>
        </p:txBody>
      </p:sp>
      <p:pic>
        <p:nvPicPr>
          <p:cNvPr id="4" name="Picture 2" descr="C:\Users\Юлия\Desktop\mestnaya_anesteziya_v_veterinarii.gif">
            <a:extLst>
              <a:ext uri="{FF2B5EF4-FFF2-40B4-BE49-F238E27FC236}">
                <a16:creationId xmlns:a16="http://schemas.microsoft.com/office/drawing/2014/main" id="{365F1C34-E7E3-48C9-898D-463B8D7C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47" y="3179678"/>
            <a:ext cx="4895106" cy="367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269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3C0E9-A563-4A30-884E-8A22EEC6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1907"/>
            <a:ext cx="7886700" cy="76028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Цели местной анестезии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D64E22-78D8-4D06-B33C-F20CD662A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984738"/>
            <a:ext cx="8665698" cy="5598942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обеспечить возможность выполнения манипуляций;</a:t>
            </a:r>
          </a:p>
          <a:p>
            <a:pPr algn="just"/>
            <a:r>
              <a:rPr lang="ru-RU" dirty="0"/>
              <a:t>предупредить тяжелое осложнение — травматический шок;</a:t>
            </a:r>
          </a:p>
          <a:p>
            <a:pPr algn="just"/>
            <a:r>
              <a:rPr lang="ru-RU" dirty="0"/>
              <a:t>предупредить травмирование как хирурга, так и животного в момент операции;</a:t>
            </a:r>
          </a:p>
          <a:p>
            <a:pPr algn="just"/>
            <a:r>
              <a:rPr lang="ru-RU" dirty="0"/>
              <a:t>диагностировать виды и причины хромоты;</a:t>
            </a:r>
          </a:p>
          <a:p>
            <a:pPr algn="just"/>
            <a:r>
              <a:rPr lang="ru-RU" dirty="0"/>
              <a:t>выполняемая с лечебной целью новокаиновая блокада обеспечивает благоприятную перестройку в организме;</a:t>
            </a:r>
          </a:p>
          <a:p>
            <a:pPr algn="just"/>
            <a:r>
              <a:rPr lang="ru-RU" dirty="0"/>
              <a:t>обеспечить более спокойное протекание послеоперационного периода, в том числе профилактику инфекционных осложнений.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131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2290198-8DF1-4644-AED9-8185B915F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365760"/>
            <a:ext cx="8736037" cy="2500298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buNone/>
            </a:pPr>
            <a:r>
              <a:rPr lang="ru-RU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Подготовка пациентов.</a:t>
            </a:r>
            <a:r>
              <a:rPr lang="ru-RU" sz="2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Когда возможно, место инъекции должно быть выбрито и </a:t>
            </a:r>
            <a:r>
              <a:rPr lang="ru-RU" sz="2400" dirty="0" err="1">
                <a:effectLst/>
                <a:ea typeface="Times New Roman" panose="02020603050405020304" pitchFamily="18" charset="0"/>
              </a:rPr>
              <a:t>асептически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 обработано.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Препараты:</a:t>
            </a:r>
            <a:r>
              <a:rPr lang="ru-RU" sz="2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новокаин – 0,25-0,5%, лидокаин — 2%, </a:t>
            </a:r>
            <a:r>
              <a:rPr lang="ru-RU" sz="2400" dirty="0" err="1">
                <a:effectLst/>
                <a:ea typeface="Times New Roman" panose="02020603050405020304" pitchFamily="18" charset="0"/>
              </a:rPr>
              <a:t>бупивакаин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 — 0,5%, </a:t>
            </a:r>
            <a:r>
              <a:rPr lang="ru-RU" sz="2400" dirty="0" err="1">
                <a:effectLst/>
                <a:ea typeface="Times New Roman" panose="02020603050405020304" pitchFamily="18" charset="0"/>
              </a:rPr>
              <a:t>ропивакаин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 — 0,5% и </a:t>
            </a:r>
            <a:r>
              <a:rPr lang="ru-RU" sz="2400" dirty="0" err="1">
                <a:effectLst/>
                <a:ea typeface="Times New Roman" panose="02020603050405020304" pitchFamily="18" charset="0"/>
              </a:rPr>
              <a:t>липосомальный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Times New Roman" panose="02020603050405020304" pitchFamily="18" charset="0"/>
              </a:rPr>
              <a:t>бупивакаин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, суспензия для инъекций — 1,33% (БЛСИ).</a:t>
            </a:r>
          </a:p>
          <a:p>
            <a:endParaRPr lang="ru-RU" dirty="0"/>
          </a:p>
        </p:txBody>
      </p:sp>
      <p:pic>
        <p:nvPicPr>
          <p:cNvPr id="7174" name="Picture 6" descr="Новокаин 0,5% - TM">
            <a:extLst>
              <a:ext uri="{FF2B5EF4-FFF2-40B4-BE49-F238E27FC236}">
                <a16:creationId xmlns:a16="http://schemas.microsoft.com/office/drawing/2014/main" id="{5067FC0D-0E18-4D1A-A91E-EBE194FB4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4" r="30233"/>
          <a:stretch/>
        </p:blipFill>
        <p:spPr bwMode="auto">
          <a:xfrm>
            <a:off x="203829" y="2866058"/>
            <a:ext cx="1681241" cy="309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Лидокаин инструкция по применению: показания, противопоказания, побочное  действие – описание Lidocain р-р д/инъекц. 40 мг/2 мл: амп. 10 шт. (5156) -  справочник препаратов и лекарств">
            <a:extLst>
              <a:ext uri="{FF2B5EF4-FFF2-40B4-BE49-F238E27FC236}">
                <a16:creationId xmlns:a16="http://schemas.microsoft.com/office/drawing/2014/main" id="{39BA660C-7389-48D2-8C66-DFC66859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82" y="2866058"/>
            <a:ext cx="3151456" cy="309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Бупивакаин-солофарм политвист р-р д/ин 5мг/мл 4мл амп. пластик. №5 купить,  цена, инструкция по применению, доставка в аптеку или на дом">
            <a:extLst>
              <a:ext uri="{FF2B5EF4-FFF2-40B4-BE49-F238E27FC236}">
                <a16:creationId xmlns:a16="http://schemas.microsoft.com/office/drawing/2014/main" id="{37D51A97-9ED1-42F1-BB27-68767A25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06" y="2866057"/>
            <a:ext cx="3420442" cy="30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7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75CA7-311C-4D9E-B267-4219245D7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315"/>
            <a:ext cx="7886700" cy="73215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План: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5DA2F9-BB43-4652-A593-8B7A91739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1209822"/>
            <a:ext cx="8820443" cy="49671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/>
              <a:t>1. Введение</a:t>
            </a:r>
          </a:p>
          <a:p>
            <a:pPr marL="0" indent="0">
              <a:buNone/>
            </a:pPr>
            <a:r>
              <a:rPr lang="ru-RU" sz="4000" dirty="0"/>
              <a:t>2. Фиксация животных</a:t>
            </a:r>
          </a:p>
          <a:p>
            <a:pPr marL="0" indent="0">
              <a:buNone/>
            </a:pPr>
            <a:r>
              <a:rPr lang="ru-RU" sz="4000" dirty="0"/>
              <a:t>3. Обезболивание</a:t>
            </a:r>
          </a:p>
          <a:p>
            <a:pPr marL="0" indent="0">
              <a:buNone/>
            </a:pPr>
            <a:r>
              <a:rPr lang="ru-RU" sz="4000" dirty="0"/>
              <a:t>4. Способы общей анестезии животных</a:t>
            </a:r>
          </a:p>
          <a:p>
            <a:pPr marL="0" indent="0">
              <a:buNone/>
            </a:pPr>
            <a:r>
              <a:rPr lang="ru-RU" sz="4000" dirty="0"/>
              <a:t>5. Разъединение тканей</a:t>
            </a:r>
          </a:p>
          <a:p>
            <a:pPr marL="0" indent="0">
              <a:buNone/>
            </a:pPr>
            <a:r>
              <a:rPr lang="ru-RU" sz="4000" dirty="0"/>
              <a:t>6. Соединение тканей. Швы</a:t>
            </a:r>
          </a:p>
          <a:p>
            <a:pPr marL="0" indent="0">
              <a:buNone/>
            </a:pPr>
            <a:r>
              <a:rPr lang="ru-RU" sz="4000" dirty="0"/>
              <a:t>7. Десмургия</a:t>
            </a:r>
          </a:p>
        </p:txBody>
      </p:sp>
    </p:spTree>
    <p:extLst>
      <p:ext uri="{BB962C8B-B14F-4D97-AF65-F5344CB8AC3E}">
        <p14:creationId xmlns:p14="http://schemas.microsoft.com/office/powerpoint/2010/main" val="329418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AAAC0-6F8A-462B-8C2E-A8E969C1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4112"/>
            <a:ext cx="7886700" cy="6477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1. ОБЩАЯ ИНФИЛЬТРАЦИЯ ТКАНЕЙ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D39347-1CD7-4012-ABF6-9BC44929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6" y="1772529"/>
            <a:ext cx="8792308" cy="39402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Ткани/области десенсибилизации: кожные и подкожные слои, мышечные слои в зависимости от глубины инъекции, в непосредственной близости от места инъекции. Используется перед разрезом тканей или закрытием ран.</a:t>
            </a:r>
          </a:p>
        </p:txBody>
      </p:sp>
    </p:spTree>
    <p:extLst>
      <p:ext uri="{BB962C8B-B14F-4D97-AF65-F5344CB8AC3E}">
        <p14:creationId xmlns:p14="http://schemas.microsoft.com/office/powerpoint/2010/main" val="1913859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b="1" dirty="0"/>
              <a:t>Разновидности инфильтрационной анестезии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54201"/>
            <a:ext cx="340518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776288" y="3270250"/>
            <a:ext cx="278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Инфильтрационный валик</a:t>
            </a: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2013"/>
            <a:ext cx="391795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Прямоугольник 4"/>
          <p:cNvSpPr>
            <a:spLocks noChangeArrowheads="1"/>
          </p:cNvSpPr>
          <p:nvPr/>
        </p:nvSpPr>
        <p:spPr bwMode="auto">
          <a:xfrm>
            <a:off x="4859338" y="3048000"/>
            <a:ext cx="4087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Линейная инфильтрация тканей из двух точек</a:t>
            </a:r>
          </a:p>
        </p:txBody>
      </p:sp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3933825"/>
            <a:ext cx="55102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5"/>
          <p:cNvSpPr>
            <a:spLocks noChangeArrowheads="1"/>
          </p:cNvSpPr>
          <p:nvPr/>
        </p:nvSpPr>
        <p:spPr bwMode="auto">
          <a:xfrm>
            <a:off x="468313" y="5876925"/>
            <a:ext cx="828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Циркулярная инфильтрационная анестезия и анестезия поперечного разреза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68F7C-D2D8-4CE0-AAA8-FA16AAF8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8" y="202418"/>
            <a:ext cx="8609428" cy="9572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2. ЗУБНЫЕ БЛОКАДЫ И БЛОКАДЫ РОТОВОЙ ПОЛОСТИ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08B835-44A6-4F00-9C98-21135F659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159655"/>
            <a:ext cx="8750105" cy="501730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Подглазничная блокада</a:t>
            </a:r>
          </a:p>
          <a:p>
            <a:pPr marL="0" indent="0" algn="just">
              <a:buNone/>
            </a:pPr>
            <a:r>
              <a:rPr lang="ru-RU" dirty="0"/>
              <a:t>Ткани/области десенсибилизации: когда препарат удаётся ввести в канал или достигнуть области </a:t>
            </a:r>
            <a:r>
              <a:rPr lang="ru-RU" dirty="0" err="1"/>
              <a:t>крылонёбной</a:t>
            </a:r>
            <a:r>
              <a:rPr lang="ru-RU" dirty="0"/>
              <a:t> ямки в дистальной области канала, будут десенсибилизированы премоляры, клыки и резцы.</a:t>
            </a:r>
          </a:p>
        </p:txBody>
      </p:sp>
      <p:pic>
        <p:nvPicPr>
          <p:cNvPr id="8194" name="Picture 2" descr="ПОДГЛАЗНИЧНАЯ НОВОКАИНОВАЯ БЛОКАДА ПО П. П. ГАТИНУ">
            <a:extLst>
              <a:ext uri="{FF2B5EF4-FFF2-40B4-BE49-F238E27FC236}">
                <a16:creationId xmlns:a16="http://schemas.microsoft.com/office/drawing/2014/main" id="{DB489EF6-E155-496A-B393-E12F3D6D2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7832"/>
            <a:ext cx="3809121" cy="29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86066E7-7624-44F8-A94D-FC84D1D3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21" y="3297831"/>
            <a:ext cx="5222338" cy="34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713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61D6CB-5C5E-4EC6-AD4B-3246B8E58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211015"/>
            <a:ext cx="8637563" cy="5965948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b="1" dirty="0">
                <a:effectLst/>
                <a:ea typeface="Times New Roman" panose="02020603050405020304" pitchFamily="18" charset="0"/>
              </a:rPr>
              <a:t>Каудальный доступ для блокады верхнечелюстного нерва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Ткани/области десенсибилизации: верхняя челюсть и резцовая кость с прилегающими мягкими тканями, верхняя зубная арка, верхняя губа и ноздри, твёрдое и мягкое нёбо.</a:t>
            </a:r>
            <a:endParaRPr lang="ru-RU" sz="24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610A25B-AB14-4ADC-92CC-FD1354E53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1" y="2424569"/>
            <a:ext cx="8889298" cy="422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713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0FF5C0F-41C1-481C-AE78-EF7219D21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0"/>
            <a:ext cx="8693834" cy="6176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Блокада подбородочного нерва</a:t>
            </a:r>
          </a:p>
          <a:p>
            <a:pPr marL="0" indent="0" algn="just">
              <a:buNone/>
            </a:pPr>
            <a:r>
              <a:rPr lang="ru-RU" dirty="0"/>
              <a:t>Ткани/области десенсибилизации: эффективная блокада подбородочного нерва в идеале достигает нижнечелюстного канала и ростральных ветвей альвеолярного нерва. Десенсибилизирует нижнюю губу и ростральную межчелюстную область.</a:t>
            </a:r>
          </a:p>
          <a:p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76BEA00-5924-45EC-9A65-93432016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43" y="2742199"/>
            <a:ext cx="7047914" cy="39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3E9461-98AD-44A3-98CD-81C71CC1E080}"/>
              </a:ext>
            </a:extLst>
          </p:cNvPr>
          <p:cNvSpPr/>
          <p:nvPr/>
        </p:nvSpPr>
        <p:spPr>
          <a:xfrm>
            <a:off x="1659987" y="6176963"/>
            <a:ext cx="1209821" cy="5755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107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0FD8D-4E0D-412A-BF65-EDF81783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B7EC65-F73F-4916-A22A-153BAF519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E4A7C6-5FA4-4285-A7DE-FC6450D9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9144000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41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C0E71B0-3696-4259-A7D6-B8BB66664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0"/>
            <a:ext cx="8792307" cy="6176963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b="1" dirty="0">
                <a:effectLst/>
                <a:ea typeface="Times New Roman" panose="02020603050405020304" pitchFamily="18" charset="0"/>
              </a:rPr>
              <a:t>Блокада альвеолярного нерва нижней челюсти (каудальная нижнечелюстная)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dirty="0">
                <a:effectLst/>
                <a:ea typeface="Times New Roman" panose="02020603050405020304" pitchFamily="18" charset="0"/>
              </a:rPr>
              <a:t>Ткани/области десенсибилизации: нижняя губа и нижняя зубная арка.</a:t>
            </a:r>
          </a:p>
          <a:p>
            <a:endParaRPr lang="ru-RU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2225CBD-66EF-4380-8E62-37A0D9ABF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96" y="2099493"/>
            <a:ext cx="5636407" cy="47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85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B9BA9-070E-4C12-BD01-FAE8EC6B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FBB5D1-DE76-4307-A194-92223E738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FE34D1E-D57A-4D2B-9D87-4864813FC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3"/>
            <a:ext cx="9144000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46032-4D0F-41F1-9101-9040643FF0ED}"/>
              </a:ext>
            </a:extLst>
          </p:cNvPr>
          <p:cNvSpPr/>
          <p:nvPr/>
        </p:nvSpPr>
        <p:spPr>
          <a:xfrm>
            <a:off x="3221502" y="5373858"/>
            <a:ext cx="1463040" cy="494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319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828B3-E021-45B7-AF7B-EC2D7253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215"/>
            <a:ext cx="7886700" cy="86672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ru-RU" b="1" dirty="0">
                <a:solidFill>
                  <a:srgbClr val="FF0000"/>
                </a:solidFill>
              </a:rPr>
              <a:t>. ДРУГИЕ БЛОКАДЫ В ОБЛАСТИ ГОЛОВЫ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20DFFA-5E3C-4ED2-8CD2-A00A6448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026942"/>
            <a:ext cx="8693834" cy="23695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Ретробульбарная блокада</a:t>
            </a:r>
          </a:p>
          <a:p>
            <a:pPr marL="0" indent="0" algn="just">
              <a:buNone/>
            </a:pPr>
            <a:r>
              <a:rPr lang="ru-RU" dirty="0"/>
              <a:t>Ткани/области десенсибилизации: структуры глаза, включая конъюнктиву, роговицу и сосудистую оболочку. Используется прежде всего при энуклеации, но может быть использована при других хирургических процедурах на глазах.</a:t>
            </a:r>
          </a:p>
          <a:p>
            <a:endParaRPr lang="ru-RU" dirty="0"/>
          </a:p>
        </p:txBody>
      </p:sp>
      <p:pic>
        <p:nvPicPr>
          <p:cNvPr id="13314" name="Picture 2" descr="Рис. 7. Схема ретробульбарной блокады по В. Н. Авророву:">
            <a:extLst>
              <a:ext uri="{FF2B5EF4-FFF2-40B4-BE49-F238E27FC236}">
                <a16:creationId xmlns:a16="http://schemas.microsoft.com/office/drawing/2014/main" id="{0F29F4EB-26FF-424F-87DD-4A60F209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86" y="3207883"/>
            <a:ext cx="4037428" cy="36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53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F9161B-6110-4675-8D8E-710C3901F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126609"/>
            <a:ext cx="8862646" cy="605035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sz="3200" b="1" dirty="0">
                <a:effectLst/>
                <a:ea typeface="Times New Roman" panose="02020603050405020304" pitchFamily="18" charset="0"/>
              </a:rPr>
              <a:t>Блокада ушно-височного и большого ушного нервов</a:t>
            </a:r>
            <a:endParaRPr lang="ru-RU" sz="32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3200" dirty="0">
                <a:effectLst/>
                <a:ea typeface="Times New Roman" panose="02020603050405020304" pitchFamily="18" charset="0"/>
              </a:rPr>
              <a:t>Ткани/область десенсибилизации: ушная раковина и наружный слуховой проход.</a:t>
            </a:r>
          </a:p>
          <a:p>
            <a:endParaRPr lang="ru-RU" dirty="0"/>
          </a:p>
        </p:txBody>
      </p:sp>
      <p:pic>
        <p:nvPicPr>
          <p:cNvPr id="14338" name="Picture 2" descr="Болезни уха. Болезни собак (незаразные)">
            <a:extLst>
              <a:ext uri="{FF2B5EF4-FFF2-40B4-BE49-F238E27FC236}">
                <a16:creationId xmlns:a16="http://schemas.microsoft.com/office/drawing/2014/main" id="{F2631985-3549-48A2-AE30-17B4348B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27" y="2564091"/>
            <a:ext cx="4726746" cy="41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9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763AC68-98AD-4CE5-BAF9-571CA377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379828"/>
            <a:ext cx="8778240" cy="5797135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Ветеринарная хирургия </a:t>
            </a:r>
            <a:r>
              <a:rPr lang="ru-RU" dirty="0"/>
              <a:t>– наука, изучающая хирургические заболевания, способы их профилактики и лечения животных.</a:t>
            </a:r>
          </a:p>
          <a:p>
            <a:pPr algn="just"/>
            <a:r>
              <a:rPr lang="ru-RU" dirty="0">
                <a:solidFill>
                  <a:srgbClr val="FF0000"/>
                </a:solidFill>
              </a:rPr>
              <a:t>Оперативная хирургия </a:t>
            </a:r>
            <a:r>
              <a:rPr lang="ru-RU" dirty="0"/>
              <a:t>изучает топографическую анатомию, правила и способы оперативных вмешательств.</a:t>
            </a:r>
          </a:p>
          <a:p>
            <a:pPr algn="just"/>
            <a:r>
              <a:rPr lang="ru-RU" dirty="0">
                <a:solidFill>
                  <a:srgbClr val="FF0000"/>
                </a:solidFill>
              </a:rPr>
              <a:t>Общая хирургия </a:t>
            </a:r>
            <a:r>
              <a:rPr lang="ru-RU" dirty="0"/>
              <a:t>изучает основы хирургических заболеваний, являющихся общими для всех видов тканей или отдельных их групп. </a:t>
            </a:r>
          </a:p>
          <a:p>
            <a:pPr algn="just"/>
            <a:r>
              <a:rPr lang="ru-RU" dirty="0">
                <a:solidFill>
                  <a:srgbClr val="FF0000"/>
                </a:solidFill>
              </a:rPr>
              <a:t>Частная хирургия </a:t>
            </a:r>
            <a:r>
              <a:rPr lang="ru-RU" dirty="0"/>
              <a:t>изучает хирургические заболевания отдельных областей и органов тела животного. Имеет два самостоятельных курса: офтальмология и ортопедия.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887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E5CCE-A64D-4285-BF34-EE27C2E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18256"/>
            <a:ext cx="8539090" cy="12337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4. БЛОКАДЫ В ОБЛАСТИ ГРУДНОЙ КЛЕТКИ И ГРУДНЫХ КОНЕЧНОСТЕЙ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06BB31-7579-43A5-9E0F-7C1E32840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9" y="1097280"/>
            <a:ext cx="8876714" cy="507968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Межреберная блокада</a:t>
            </a:r>
          </a:p>
          <a:p>
            <a:pPr marL="0" indent="0" algn="just">
              <a:buNone/>
            </a:pPr>
            <a:r>
              <a:rPr lang="ru-RU" sz="2400" dirty="0"/>
              <a:t>Ткани/область десенсибилизации: мягкие ткани межреберного пространства, расположенные </a:t>
            </a:r>
            <a:r>
              <a:rPr lang="ru-RU" sz="2400" dirty="0" err="1"/>
              <a:t>дистальнее</a:t>
            </a:r>
            <a:r>
              <a:rPr lang="ru-RU" sz="2400" dirty="0"/>
              <a:t> места инъекции. Используется для анальгезии ран или повреждений грудной клетки, мест установки/удаления торакальных дренажей, а также при хирургических операциях в грудной полости.</a:t>
            </a:r>
          </a:p>
          <a:p>
            <a:endParaRPr lang="ru-RU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FBE5E92-5C16-46F5-AC49-9F8ABBF6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69" y="3314983"/>
            <a:ext cx="4981994" cy="352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873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AE9756-7F53-433C-81A5-364DA9397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12542"/>
            <a:ext cx="8778240" cy="60644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effectLst/>
                <a:ea typeface="Times New Roman" panose="02020603050405020304" pitchFamily="18" charset="0"/>
              </a:rPr>
              <a:t>Блокада плечевого сплетения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/>
              <a:t>Ткани/область десенсибилизации: мягкие ткани от дистальной части плечевой кости до кончиков пальцев, иннервируемые кожно-мышечным, лучевым, срединным и локтевым нервами. Эта блокада не обеспечивает достаточной десенсибилизации локтя, но может быть использована как часть комплексного протокола.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7CFAD45-4BED-4A9E-98D5-079E91E99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04367"/>
            <a:ext cx="9139785" cy="295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79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8C4C6-6995-43E1-83AD-FDDBF60F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16B43E-3D62-4917-B3C0-FC6278503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B7D23E7-CDF5-4D2F-9AF1-06EB7EFEA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88"/>
            <a:ext cx="9144000" cy="418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57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173062-F29E-4901-A5E0-97F2D6F9A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222250"/>
            <a:ext cx="8806375" cy="59547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effectLst/>
                <a:ea typeface="Times New Roman" panose="02020603050405020304" pitchFamily="18" charset="0"/>
              </a:rPr>
              <a:t>Блокада лучевого/локтевого/срединного/­кожно-мышечного нервов</a:t>
            </a:r>
          </a:p>
          <a:p>
            <a:pPr marL="0" indent="0" algn="just">
              <a:buNone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Ткани/область десенсибилизации: структуры дистальной части грудной конечности, включая запястье, пясть и пальцы. Применяется для болезненных хирургических процедур и при повреждениях </a:t>
            </a:r>
            <a:r>
              <a:rPr lang="ru-RU" sz="2400" dirty="0" err="1">
                <a:effectLst/>
                <a:ea typeface="Times New Roman" panose="02020603050405020304" pitchFamily="18" charset="0"/>
              </a:rPr>
              <a:t>дистальнее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 локтя, включая пясть. В качестве примера можно привести остеосинтез перелома лучевой и локтевой кости и ампутацию пальца.</a:t>
            </a:r>
          </a:p>
          <a:p>
            <a:endParaRPr lang="ru-RU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F625F59-0BE8-4C52-9109-AA09ADF7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59" y="3108960"/>
            <a:ext cx="5800281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62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E2740-37E9-4C91-B0B9-0EE7C227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899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5. БЛОКАДА СЕМЕННИКОВ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FDE0E-7E46-4D89-8BB6-B0FCBB0F4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2" y="689951"/>
            <a:ext cx="8778240" cy="548701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Ткани/область десенсибилизации: семенной канатик и связанные с ним структуры. Используется для анальгезии при кастрации.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647843D-7159-4573-84F1-93D4BC0F3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" y="2200274"/>
            <a:ext cx="9068519" cy="33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333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E996E-C051-48C6-8EEE-F4422818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" y="18256"/>
            <a:ext cx="9017391" cy="11212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6. МЕСТНАЯ/РЕГИОНАРНАЯ АНАЛЬГЕЗИЯ ПРИ ОВАРИОГИСТЕРЭКТОМИИ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CA90BE-0B9B-4AEC-BFD3-27A44C8EA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3" y="1139484"/>
            <a:ext cx="9017391" cy="503747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Внутрибрюшной </a:t>
            </a:r>
            <a:r>
              <a:rPr lang="ru-RU" b="1" dirty="0" err="1"/>
              <a:t>лаваж</a:t>
            </a:r>
            <a:endParaRPr lang="ru-RU" b="1" dirty="0"/>
          </a:p>
          <a:p>
            <a:pPr marL="0" indent="0" algn="just">
              <a:buNone/>
            </a:pPr>
            <a:r>
              <a:rPr lang="ru-RU" dirty="0"/>
              <a:t>Ткани и область десенсибилизации – серозные поверхности брюшной полости, включая ткани яичников и матки, задействованные при </a:t>
            </a:r>
            <a:r>
              <a:rPr lang="ru-RU" dirty="0" err="1"/>
              <a:t>овариогистерэктомии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B5EE1C3F-8A48-4057-A5C6-55A70F75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98" y="2855742"/>
            <a:ext cx="4690404" cy="400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558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DD44-8F77-45A6-86A8-216B93EAF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2369"/>
            <a:ext cx="7886700" cy="7033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7. ЭПИДУРАЛЬНАЯ АНАЛЬГЕЗИЯ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A7AC6C-1493-4395-97EE-918D82EF7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844062"/>
            <a:ext cx="8764173" cy="53329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Пояснично-крестцовая эпидуральная блокада</a:t>
            </a:r>
          </a:p>
          <a:p>
            <a:pPr marL="0" indent="0" algn="just">
              <a:buNone/>
            </a:pPr>
            <a:r>
              <a:rPr lang="ru-RU" dirty="0"/>
              <a:t>Ткани/область десенсибилизации: все структуры, расположенные </a:t>
            </a:r>
            <a:r>
              <a:rPr lang="ru-RU" dirty="0" err="1"/>
              <a:t>каудальнее</a:t>
            </a:r>
            <a:r>
              <a:rPr lang="ru-RU" dirty="0"/>
              <a:t> места инъекции, включая структуры задних конечностей, промежности и хвоста. Используется для анальгезии при хирургических операциях в брюшной полости, операциях на тазовой конечности, включая ортопедические.</a:t>
            </a:r>
          </a:p>
          <a:p>
            <a:endParaRPr lang="ru-RU" dirty="0"/>
          </a:p>
        </p:txBody>
      </p:sp>
      <p:pic>
        <p:nvPicPr>
          <p:cNvPr id="4" name="Picture 2" descr="C:\Users\Юлия\Desktop\XC84lFVR8t0.jpg">
            <a:extLst>
              <a:ext uri="{FF2B5EF4-FFF2-40B4-BE49-F238E27FC236}">
                <a16:creationId xmlns:a16="http://schemas.microsoft.com/office/drawing/2014/main" id="{A93239FB-6E77-49FB-807E-9FF1FDD7A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1" y="3794126"/>
            <a:ext cx="3277774" cy="305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Юлия\Desktop\aBFdsw5bBKU.jpg">
            <a:extLst>
              <a:ext uri="{FF2B5EF4-FFF2-40B4-BE49-F238E27FC236}">
                <a16:creationId xmlns:a16="http://schemas.microsoft.com/office/drawing/2014/main" id="{129932E8-910A-4E5D-9DB3-ED7DAF77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1" y="3798835"/>
            <a:ext cx="3024553" cy="304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94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24B11-DFB4-432B-A058-9ED263ECF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BB0A27-CC44-45D7-A43C-68410FDC9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99D4EDFC-0BE2-42B1-8D4A-58331755A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FC539DC9-9386-488F-B7E9-9383326F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9" y="3410973"/>
            <a:ext cx="5871873" cy="34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Специализированное научно-практическое издания для ветеринарных врачей и  студентов ветеринарных ВУЗов.">
            <a:extLst>
              <a:ext uri="{FF2B5EF4-FFF2-40B4-BE49-F238E27FC236}">
                <a16:creationId xmlns:a16="http://schemas.microsoft.com/office/drawing/2014/main" id="{EF111BD5-4698-4B5F-BEB0-06FA2E98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65" y="48932"/>
            <a:ext cx="4079631" cy="336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470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C3113-0A13-48BC-959D-1E3C257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610"/>
            <a:ext cx="7886700" cy="12238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8. ДРУГИЕ БЛОКАДЫ ТАЗОВЫХ КОНЕЧНОСТЕЙ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61CA8C-7AED-47CA-AFA2-B441519D7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2" y="1223890"/>
            <a:ext cx="8834510" cy="495307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sz="2400" b="1" dirty="0">
                <a:effectLst/>
                <a:ea typeface="Times New Roman" panose="02020603050405020304" pitchFamily="18" charset="0"/>
              </a:rPr>
              <a:t>Седалищная/бедренная блокада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Ткани/область десенсибилизации: используемые вместе, эти блокады будут десенсибилизировать структуры тазовых конечностей от дистальной части бедра до пальцев.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C870D5-065B-4790-90B2-61B49744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74" y="3103449"/>
            <a:ext cx="6661052" cy="37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82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2119A-B6B8-47FF-808A-F720DEA8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3190"/>
            <a:ext cx="7886700" cy="6823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Блокада бедренного нерва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4E7944-EE36-475A-BFF4-1B8D2C6C3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44D970-3D6D-4E2D-A4C3-2BDFFC73C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508"/>
            <a:ext cx="9143999" cy="512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9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7A0D30-2130-4984-8D4E-C6212EED6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54745"/>
            <a:ext cx="8890781" cy="6022218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Фиксация животных </a:t>
            </a:r>
            <a:r>
              <a:rPr lang="ru-RU" dirty="0"/>
              <a:t>– укрепление всего тела животного или отдельных частей его в определенном положении для обеспечения безопасности человека при обследовании и оказании ветеринарной помощи животным, а также при уходе за ними.</a:t>
            </a:r>
          </a:p>
        </p:txBody>
      </p:sp>
      <p:pic>
        <p:nvPicPr>
          <p:cNvPr id="1026" name="Picture 2" descr="Фиксация кошек">
            <a:extLst>
              <a:ext uri="{FF2B5EF4-FFF2-40B4-BE49-F238E27FC236}">
                <a16:creationId xmlns:a16="http://schemas.microsoft.com/office/drawing/2014/main" id="{4CD0BF2E-EC58-446B-B8EC-B0ED1BCE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2" y="3534545"/>
            <a:ext cx="4949058" cy="33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езопасная фиксация собак. | Центр ветеринарной медицины в Донецке!  Ветклиника, ветаптека Донецк: чипирование, кастрация котов, стерилизация  кошек, УЗИ, рентген, корма для животных">
            <a:extLst>
              <a:ext uri="{FF2B5EF4-FFF2-40B4-BE49-F238E27FC236}">
                <a16:creationId xmlns:a16="http://schemas.microsoft.com/office/drawing/2014/main" id="{D75324FF-4C0C-4B29-8D25-48345E70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3" y="2194561"/>
            <a:ext cx="4748980" cy="226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25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85842-FFE7-45C9-8064-2BFC9E04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F01F4-4792-4531-830F-C019C3326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91DED7-0784-4978-8D72-24F03F61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09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15F40-CF34-45D2-864A-E67A0436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0ED59-C4BD-4DA2-9685-14EB504C4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2B1AD8-031C-4524-B869-3354F49D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4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7461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Способы общей анестезии </a:t>
            </a:r>
            <a:br>
              <a:rPr lang="en-US" sz="3200" dirty="0"/>
            </a:br>
            <a:r>
              <a:rPr lang="ru-RU" sz="3200" dirty="0"/>
              <a:t>в зависимости от метода введения препаратов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542" y="1500174"/>
            <a:ext cx="5245276" cy="535782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Ингаляционный наркоз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US" dirty="0"/>
              <a:t>- </a:t>
            </a:r>
            <a:r>
              <a:rPr lang="ru-RU" dirty="0"/>
              <a:t>основан на введении в организм общих анестетиков в виде пара или газа через дыхательные пути с последующей диффузией их из альвеол в кровь.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Неингаляционный наркоз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US" dirty="0"/>
              <a:t>- </a:t>
            </a:r>
            <a:r>
              <a:rPr lang="ru-RU" dirty="0"/>
              <a:t>основан на парентеральном введении в организм инъекционных анестетиков, минуя дыхательные пути.</a:t>
            </a:r>
          </a:p>
          <a:p>
            <a:endParaRPr lang="ru-RU" dirty="0"/>
          </a:p>
        </p:txBody>
      </p:sp>
      <p:pic>
        <p:nvPicPr>
          <p:cNvPr id="54274" name="Picture 2" descr="http://www.biocontrol.ru/wp-content/uploads/2013/06/%D0%93%D0%B0%D0%B7%D0%BE%D0%B2%D1%8B%D0%B9-%D0%BD%D0%B0%D1%80%D0%BA%D0%BE%D0%B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9725" y="1754167"/>
            <a:ext cx="3679993" cy="2143140"/>
          </a:xfrm>
          <a:prstGeom prst="rect">
            <a:avLst/>
          </a:prstGeom>
          <a:noFill/>
        </p:spPr>
      </p:pic>
      <p:pic>
        <p:nvPicPr>
          <p:cNvPr id="54276" name="Picture 4" descr="http://svetavetsovet.ru/wp-content/uploads/2012/12/%D0%BD%D0%B0%D1%80%D0%BA%D0%BE%D0%B7-%D1%81%D0%BE%D0%B1%D0%B0%D0%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9725" y="4397374"/>
            <a:ext cx="3679993" cy="2286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9024" y="253536"/>
            <a:ext cx="5464975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Ингаляционный наркоз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541" y="2143116"/>
            <a:ext cx="8890781" cy="452628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Для ингаляционного наркоза применяют </a:t>
            </a:r>
            <a:r>
              <a:rPr lang="ru-RU" b="1" dirty="0"/>
              <a:t>ингаляционные анестетики </a:t>
            </a:r>
            <a:r>
              <a:rPr lang="ru-RU" dirty="0"/>
              <a:t>— легко испаряющиеся </a:t>
            </a:r>
            <a:r>
              <a:rPr lang="ru-RU" b="1" dirty="0"/>
              <a:t>жидкости</a:t>
            </a:r>
            <a:r>
              <a:rPr lang="ru-RU" dirty="0"/>
              <a:t> </a:t>
            </a:r>
            <a:r>
              <a:rPr lang="ru-RU" b="1" dirty="0"/>
              <a:t>или газы.</a:t>
            </a:r>
            <a:endParaRPr lang="ru-RU" dirty="0"/>
          </a:p>
          <a:p>
            <a:pPr algn="just"/>
            <a:r>
              <a:rPr lang="ru-RU" dirty="0"/>
              <a:t>Лучшим методом непрерывного введения таких препаратов является </a:t>
            </a:r>
            <a:r>
              <a:rPr lang="ru-RU" b="1" dirty="0"/>
              <a:t>ингаляция.</a:t>
            </a:r>
            <a:endParaRPr lang="ru-RU" dirty="0"/>
          </a:p>
          <a:p>
            <a:pPr algn="just"/>
            <a:r>
              <a:rPr lang="ru-RU" dirty="0"/>
              <a:t>Они очень быстро выделяются из организма, поэтому для поддержания нужной концентрации в ЦНС их необходимо вводить </a:t>
            </a:r>
            <a:r>
              <a:rPr lang="ru-RU" b="1" dirty="0"/>
              <a:t>непрерывно.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10242" name="Picture 2" descr="http://www.gandikap.ru/UserFiles/Image/vet_anest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3250429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jpeg;base64,/9j/4AAQSkZJRgABAQAAAQABAAD/2wCEAAkGBhQSEBQUEhQWFRUUFRUVFxUUFBUVFRQUFRQWFBQXFBcYHCYeFxokGhcVHy8gIycpLCwsFR4xNTAqNSYrLCkBCQoKDgwOGg8PGiwkHCQpKSwpLCksLCwsKSwsLCwsLCwsKSwsLCwsLCwsLCwsKSwsLCwpLCksLCwsLCwsLCwsKv/AABEIAMIBAwMBIgACEQEDEQH/xAAcAAACAwEBAQEAAAAAAAAAAAAEBQIDBgABBwj/xABDEAABAwIDBQUGBAMGBQUAAAABAAIRAyEEEjEFQVFhcQYTIoGRMqGxwdHwQlKS4RQjcgczYoKy8RU0Q6LSFhdTs8L/xAAaAQACAwEBAAAAAAAAAAAAAAACAwABBAUG/8QAKxEAAgIBBAEDBAEFAQAAAAAAAAECEQMEEiExQRMiUTJhcYGxBTNCkdEU/9oADAMBAAIRAxEAPwD5+2kp5FcGqWRJs5bZT3a9FNe1wQLcQpMoO5/fkoXGLl0RFNWNpKxuDcePqVNuCP3P1Vl+iyDaKmKStbs88PcVYcI1olxA5QJ9IVl+i/LKA0cR6he+HiFdh3U3GA4DrZMW7M+5KuilhT6Yolv2CvWNBNp9CE5GzOnvUamBy3geShcsO1WK/wCHXn8OmPcoobPHP3KxEYOXQf2F7Ktr1DVqiadIix0e/UA8gLnyG9bHa202i0OImCRYff1UdmURSwjKbbWzu4lz/EfdA8knxeKLXQb6z+6KKtm/HDZGvJXi35jGtrERJAXUC4OE6OtHA+iqp1b6Wmx4fREPbYkbgTHkfmtSj8AOVdmf7QYfOxr4u05SeIMke+fVIv4da/EsAokO1MCOcylX8K3h8UqapmeWJydoTdwvO4TavhhlJA0j4gfNC5EpoTODg6A+4XncIwsXmRLYIIaKiaKNLFAsQlgRoqt1JHOYqyxQlgZpKBpIwsUSxQlgRpKqpSsjjTVVZlioEmKu4XiLyL1FYywwMUgxTDFMMQ0BYNXZ4UywtNC1qfhKY4Rn/wCVKNOB9l3dqxtNXd2vSAGydAJPkFdGkExVcU2Fx8hxKx+NxpcSSdUXtbaxqkwQGjQHel1LBudumVqhCkZZT3PnohTqkGQVqeze2CXCk6TOnL9kg/4Y4Oyjxc90rS9ltl+MkmcmsX8R0E+pVSSorly9vZoms+CpxlPw+YRwpqrG0/D5hJo0ZPoYqay6Yllz5oXImRZfzPxRpGfB5CMTt92+1mgaxYAG+5UsqF27WfRUYjCh7S0753wR0WU2g7EUCWMNokFriJBMaE6piko9o1KDlwmbM0iNIPLXyKvGOYxviOtsp1J4AcVmdl53sBNV0HkA4jrEiU7wOFp05cbni4kn3psdRGKpIt6DJN3KXH2HOzNm96TUq77Bn4Wt4AKG2dj0m0/CIqH2YJ43JGhsoYLbjXTBESgqu1szy43AEADl+6rTYfWy+7rtjtVKOLDtS+yCjsemWwWkeZ+qXYvs3F2Hyd9Qm2BxpdJMRuHBE1Bay60tPjlw0cdu+zEYjBuYYcCPgehVJYtVisKTvPQ3HvSfGYYASBBBggGQsGfQuCcou0LFhYolqJyKJprmUWClirLEYaardTVUUCOaoFqKNNVupqUUDFqoxA8JRjmobFCyqiICyrxThcoHYy7tehiuyr3Kjopspezwnoj8Czwj+lqHLLI3ZzfCP6fgVKNOnfLDciqxeHLqTmjUtIHVFhtlxIAuolzwa31yYb+CfScDVplo0ByyJ3XE31TCns9xAIAYOMXP0TPaAzuPKwQFOu4NDJ08MHlwPS61zjPbaM2KGHfc02dSDGaGTvNtVouz2zsrTUIh1S5ERYeyesfFL9ivoVYbUpMbUZYf4r28+R42WrY1ZdrT5Og5x27YKkVCnp5qnG0/D6fFHCnJHmqMYIZlOuvlmtPOIRCJr2NifImWRBlqYgIjLpvJSUNidntqkF0y3SCRr0RpHRQyKG1OuhL/AOnnsM0HSACcjjBkH8J004qWJoVm05eALjwzJdvvGgWgw1g8xMNmB1k/BdjqEhs6ap+HCpOyT1E1GrPm7zWp1jDvATMEab46LSYKzfL5LztLgwHAjePUj9pXmCb4QOMLpafF6eSVfYyZ8m/HH9jfDVIaB5otuNlsj8DoM70G8QB5D1IVODqT3o5tPqP2W5IxtmhDghsdgQ4GNY9bKrDVtOdka2pxVONqiGScyFHKnm18B+Nvn9UpyrzebC8ctrIUZVAsRGRRLUkoFcxVPaiy1VOYroEEc1AY2qMwbvN/SyauYk2LE1ieAA+fzQsKCTuyGVeK2FyqihrlXoarci9DEdFnj2jdOl54onZbfCP8w96qDUTsobuDnD3KUacD94e1pjQev7ITGk52DhJt6JkwiNUkxhcK7pNrZeTco+cp2Be8fn+gFbZx6mfqhq7czyBva13pI+isxzi2SD++qpo2yEmRGXnBNj6j3rWxMSoUcxvZ7d49R5LdbKxZqUWvkaeLq3Xf5+ax9el4g5rSZtmGkKI2k5gLGnwOuRceIb5HTRIlHcOjKj6JhGOfRz07FwBBcN08PVB1sIWsdJJJ1J1mfQI3smXDCUzUBFib6wSSCZM6QVXi3Sx3r71napj5/R+hSxwANgZHojIsPvgg4Vox8CCwnoR81dGLDkS4bPXUwf8Af5LmtG8D78lH/iQ/+M+rVKnjC5wDKTi4mAJbdWaFkg+EwumyKVQjgAPf+yjRealNkg2bE8SLfJGbXwBpUG5jBdrBsDHszvSHYOPl76bnSWnMN3hd9CPet+mlGUFKJWaDi6ZXt6hmYw/lN+iGYyIMfeiY7XMW3H7KGyzbl8l1EYWW1NG9QlTMX3eJLSCO8Ag7jEyOqY05trZC4/Amq0hph7SHNPBw48k1dABmHry13Jx8t4TPD1JCxNbaVTDvcarIDwMxbLmg6TxhTwu38r2ua7M02I3Ebig3U6C2s3dJ8iD0SfH7PLDI9k6HhyKvoY9rhIKvxMvpTuBkc1h12zZcu/AeLDPJe1dCUtUCxEFqgQuMKB3MVLmItwVTgoAwV7Ukqsl5PFzvdDR8E/q2BKSObGXk2fM/uVTDXEWypcvYXKqAH+Re5VZC9IRhkGtV2zB4nf1j3grxoU8DZ7/8h9/7qmOwP3ob02WSbb1Eh7HbiMp6i490+iftHxS7blKaYP5XNPuI+aZjdSRtyq4sxO1BU77wAOABMaGNNVbg9rU6TctQHhBbJki44/7o3CUszi47z7gq9o7LBcHtEOAPmBeFu2mNT+Tm7Wbk/FG4FsGNJzRxO9eYLBy7OwkhxtmbYE6kD4JW3GAk5vEJ0HHgeCeUMYMoLbmQ4bogR5CDCVJfA6I47LYt7nmm4ui5IPCZHvgLUYtvgd0KWdndkd0HPcZfUg6RlbqGj4ny4JtivYd0PwWabtj6qAkIXkL2VzRJgXJQnLODVs9g7EFFmd48bh+kcOvFD7F2IKLe+rwCLtafw8zz+CW7Z7VmoS2jppm0Cy5JPI9sejsaTTrGvUycBfa3HUnUnMdDp3c/qsJs3ZndFz75jpJnK3WEzyEmXGT7h0XELRhh6YjV61ZPbDr+SjaWMDw3LwvyO9RZqHA62I4WiUNiKWV1vu5VT6JcJBIK9BinujZlkk+UHDECY0ROEpguBnRJKe04IbV8Ltzj7LvPd5o5mLLXQwZj+UH4nctMZIU4jPHYNj2nMBwk7hvPosa/sa51YDDE02H2i64I4hq12FwhqGXyXDRkEMb/AOX3ZO6OHbTF9TqVg1mpjBbV9X8HR0Wllke6X0/yZ7ZHZd9M/wAx4IG5oMO6zomuMxAa2PIBVbU22GiBcnQDUpfQaT4n+1J6DkFxpLJl98ujoZ82PSw2xXL8f9OLVWWq8hQIUo82ygtVZaryFAhXQIt2o6KTzvykDqbD4pXiBc+Q9PsJrtTRo4vb/wBvi+SV4n2lRb+lFK5erlVAjKttmk0wX30s1x+S7DbUDjB19x+wswNpUz7W8SYbN/JA97VNQlrnhoMNuR4RomTjs5s6DxRnwlR9GY5e4c/zHc2T6OCx9LG1gPbf+t31RGFx9UVQ4uLoa4Q4ki4ISnNEhg2yuz6O0oLa7ZouHT/UEipdoK0fg/SfqpHbFR/hOWHWsCPmijJbkaJfSyWGpCwCKfQmOqrpNhGtNl0zmoym0titc55iDlEOGuseeiE2ZgnUsRRc52ZrXtcbDQEStTjqQ8XOPqkmI9odISJcmuLPpgXlc+B3Q/BZxnasxel/3D6KOI7WeB38ozB/ECNN/JY7RobtFxetV2V2KQe+qWj2QfifksBsPtAamIpMyNEvF5Nt63u19qvDQwOiHEOLbQ0CbTxSMsm/ag9Fo798vAF2tx5q1MmbwN1AkAu4Hp80nYABAsEbt+m2jhGVQC4ggul0T3h6HSQrOwmDZjs7niGU4BbmMkuBIMgCAIUwTWy6FarHkyZav2+PsLyoFe9pMSzCYh1I5nQAcwgWdfQpT/6kp/lf6N+q1bkYHgmvAdjGaHh/uoU2Shj2gpEQQ/8AS3/yT3ZezczGPeYa7QaEzp6rbp9RCEXuZox4ck0opcirFYDO0ZWyQ4GJiY3TeDqn+z9kAMBLe7ESQYLh1IkSmYw9OiywHzPUrMbU7RePu2nM7gLATpJVT1mTI9uJV/J0YaLHiW/M/wDg4xO0adJsNhZ/EbXfVtS00zH2fLj5KobMe45qvi35WkCD0dY/dkfSdA8LHAcfDP8AqJTcP9P/AMsr/QnP/Uf8cS/ZRg8CGPzOOZwFydSToAOiJLfqeUrnUi4+EhrRvNy471DvB4r2G8201JW3PiTxuKOS5OTt9npVZXfxDPzs/W36qJqj8zf1D6rglOMvgi5VOcpvKRHEPzvBdoSN4TMePe6QDTLNpVP5jBwDj5mGj5pZVqAuMGble4g+LMZJDTfMdNBbTU+5KMJjMzj/AFdeO9SeFw7DavrwhnK5V5l6k0APK/8AZ2f+nUB5PbB9RM+gXjuwtQewB/mqiSeMCnA6Seq1Yx7ZgOE9br07QgS50dUbUDq8mOf2Xrt/6RPNr6ZHvIVuFwTaLS+qAQbAEA3/AMNzJ5o3avamSQw+HjoD1Osclldq7fa4iHF7hYADwgcktpdotIOFUEmLb4iIkmI9FY1AbLr52l28kg+WiOlIbpjBm2oTCNo0ra/fJLKFYABNMK+QuwnaOY1TK8Q2XdQs/iTeeYTrbGKFIBzugA1JNmgeaz20CWCDrYpE5JOr5NUIycd1cDQOQ20sZ3bM0S0OaHT+UmDp1Cm2pIQu1arW0Xl9wREcZ0C575VGuLp2VbZx2HpMY6gSarrjK7ws5k6+UpK/tfi3kk133tFoIiLiOCUl8DlootfIsqhi2qm7/JoeS3cePwbT/wBxa1Si6hiQ2o1zQA5oDXNIIINrEW0jzW5/so27h6Da/e1WU2v7sgvdlBIzg69V8TbVjW6mzaBbobHUcke34FebPrv9pFDvca11M5w+kwtLPEHXdERqlA7E4jLmdDAfzPE+jZRfY7tlTfSDXENdTaBHECwIKUdtf7QKhmlRhjbguBzO9dB5LLKWST2xVD1hxr3ydlTNo0cHXYHllUlwacwJbTkiX66jmvqNfbdPKAxs5YJAgnqXaAL801HkmTdbPsZi3upim55Lc8BhNotNt4krRGLiuXZFnjDqPBve0HadsAMcHOdNgZiBN4Q+ztnNNJrnQXO8RMwTKy/8KKVYMeAAT4TuPATuK2+DaO7Ag2ERu8rLvaTHGK4OZq88sr56LsOwttJLdL3LeEHeFJ9CppmDRxgEwvO5HQchqqqn5TJHMx+66JzmQ7lu4kjTMTd3Jo3Dmk3amnVfh8lJpJcRMEDwi51I3hoTrEEtaXZbNFpsABfTUrK4+v3zs1RrXHSYNhwF1g1mojCO1dsfhhzbE9JlRgDajYcNxIPTSdyi4ngmHdDcAOig5i4Nmtz+Bc554ffor9lYsND81pJOk7uSsqMQeROw5HCVgTqaple09oPNNzmtIYTAfBEgEgxawkpdgsQMzZdBJi+nn9UbWe4NLcxy3GUwQJuYnRLamHvKN55NPcF6UKpGgcCF4klPGVWgBr3ADQBxA9F6kbhX/m+5pHbagky4T+EOm++dy7E7Re4ACT1JPxss/XBbWa0HwjKY+Mp0FTytGlrjgpOEze2ZvNkRQwzW+yAPj6rg5e50qU2+ykU7GMB44VHfJMsyU7PfFWqOYPrKPzKpdjEHUTZF4XabGmC4TvBOnX1CTVKxFN4afFldHWLRzWZzP7zMSCTrOtwBf0W56jZGP4FYtN6jbfyaztJjw+tSpC5aRVdOgt4B8T6LJ7VxxdWcC6b6o2gC2HvEOiNIkbvcs/XJfVOWSSdyyep6mVy+xu9L0sSj9zVbJ27IDahuBZ3EDjzQXaLarXQ0Xgkn4D5pS7CVAJLY5lUFnEyVfF2he2iD3SvaT4N9F4+g79l6KG42RkJPUKm5caZCmACNVaJRGjWg6nyMFQrVsx1V9Sk1o0J3XWiq7MBwYIDZHis1oPqEueRQavyHCDknXgzNCkXua0DUgTe5Jj7hbvA9lu5a2pm/mNItpTaPaJjU33q3YnZ1tANqO8VTKCJFmmJMc7xPJH/xb3m8AH3rNkzc1E14tOquQr2tizWJpkS2wBiXF0SXAfl4rXbJ2W2mxoBcIaB7br26rNY6kS9lwACNBfxEWnhrIWsoPsuro5ScbZzNZGMZVENLB18yrKBAQL8TC8/jIXSttHO4s7tFi8tKB+I5fKL/AHzWTKZbXxedwG5vxKXFq4+onun+DRGPBAqtyscFWQs9l0VPCGexFOaqntVplUL6zEK9iYVWoV7VTYaAjSXK8tXKrCshtMxUaf8ACR6H90zD0Hi6QcW8p+StD7KSXtTC8BGdSzIdr1MOSyFdIxXdzYPcYR4KXO/vmc2uHpdMWo2roJM9J9DYpFiqeRx6wn7TxSrbLvETEAmJ5gAkdYIRyheNP4G6fJtyOPyU1SH2kg6z8AhMHTNCpmIJPS48k42Ns7+W+u9zWtY1wYH6uqQC2Gn2h8+UovZvf1KNQPfIOVwFRsiYOR1M/giTYW0six40omptznx4Mxj9puqG9hw0VdDCvd7LXEchA9UwxGGyPiAY4iZj4p3st3eTms4agjjwG5VOfpRuhfpOcqbMm/AvF8pHOD8fX0Vbj/sdPJa7aOycrS6k9zXXkDfOoH7LIYio7MTad/PrzV48iyK0LnjcHyEYHEAPhwka3T9+yqFSnm9k8Rx5rKsxN0TS2sQC3chnjT5XYcMlcMobS/mBsyM3wW32fi2sgOGl8tjFpE/RYWkC50jjr5rS7Owwc7xvDSd5JDfO1knPjcqG6fLCFpmpOMaZc4+H4yhau0jcM8IP4j7XlwS/aWEdSqNpkgiGPDmmWuD2hwIO/X3KwII4tvYObVW6gFk+Kjzc2ed79VpaT7LMYZ0vpN3h49JWlcYXZwPhfg5WQjWqX80LXqkXXtR8+9B4gxA8/otWafpwcjNFbpUUkqJK9lRK4Vm2iLiqyVNygVZRByperXKp6sqgd4Q9RqKeqHtVMgKVymWLlAipzpUqhgqFBhc4BokphtHZT2ZC4DxsDhBnkmVcP2EBsKIY1Rp0oVrUCiC2D4sQ+kf8ceohMQUu2l7IPB7SjS5GWWPPhKbbLa9uHJZla573NDizM67SCQTZoBLAbfi3QkwaXeFokusBxJsF9T2FgKeGok1IYKY7rPUdYyZe7LuBJdA3wFoxP2tA170z5PiGvqvqXc7MZJcdBzOgR+E2sW0WsGVzqYLS4XF/EG+Rzfq5LTdpNrVD3Tw5lei5xpVqWTwF7XEjLmEsLmEeIGxYYQP/AAWlQeAwF9Oqe8pO3uB3F24t9k8wlyjJvujraSUIeLfy+v0hEcHXrH2Y3yYGXmIEhAYuu6k5rSQXMN3DVwMQNBYC3+8Da4iwykxNm02e08nQDeSViZ72rniGtJPXh8kGRKEXY3JPe6SX+jQVGhzLk6ajcvn20KsVCBe+sR7k82rto5crSb6rPBubMSbgSJ3mRZZsGNwW5+ROeal7UVYijEHc4SOR3j74qsFE0KeYZec9D9FQG7juK1mMJw3tCOKdteUmwTgHXsE6YJEgyOSF9gSg5dGgxjQ/D4KoNQKtB/Wk/Oyf8lVvoohqu7P0O9wmIZ+KiWYlv9ImlVHo5h/yoU1SgyroCPAVgqU16XJxJ/Q6PfCe422m5Z7A1oqNMTfQanpzWhcwObOkgQ4CWnzGi3aP6ROUHmbtA0ve6ExJ8Rj7srm03NJjTnpHVV4gX01CbrE3j/YrC/cUEKJUyVW8rkmsiVWSvSVAqAsi5VucpEqpxRFEHqpwU3KslQhUV4pErlKISbWDSItBC0m325sLQd+Vz2esOCxzX3WwzipgHDe0seOkZHfJPjzFoszmdSD1RUqASSYASyrjH1TFPws3u3nokUElYbtHGNyloueW6OKnTql8CSBlBJGt9B8SgnUA2mQOHmUZ2fwjqha0b9TwaLffVRc9BUkjU9jdnupvGIc0OaHloI9kVA32i3UG4MCx1tEF92t2i4YRomJrOn/EWtaWl3G5J8lXR2s3CUcjYiBLHCQ47jyPPVV7TYK2HyGGvFNuKtMeM5Q2Tvy5dd62fSq8gRanyKNk4oNoZasilWcWFwu6mRBbVaN+VxI5h7gjMNVdSYcLnp1jUeH0Wtqg53AEnKQfDnbA3GYETAS3E7Sb3gpNDXuDO6p5oNM5W5yS3eS9tljv41z6he4w+ZBgANgyMoFmxujRJjN7bZtb2vZE0Pa3ao70MZT7rLDiPFnzloJBkyImB0lIm7QtlA++aEr1i6XOJc4kzJJdmm5dv/3Q3fESAhnGyLJyeuqEuM3ChkXM0Jnyhd3gAublEhTGOwcOHO8RgaJltPs5bNSud448ws1QrlrpbKaDGYh1g4gdUuSd8D4yhs2tAtbDlpg6rqNQtNiiH4Fw1MnzVLaUFMVGdmw7Ducazo0fRrMdwyvpkf6svoh3PRXZgObSc5hDXOIYC6wA1MncobS2c+jlzQQ9oc1zTLXDl9CplXCFMDq4ksBc03b4geYuPetVhcQKtNtZjYzAF7ODjeRvE7iPjKxeOd4HdFoOytcnDtyEZmCC0j8Mm44tO/mn6R1YnIuBs0SfC4xva5xBafP6IbEiI81OpiGkzlynlLh7jMdQqsa/Trwj3LVqOcTM+P60Uwq3FWCrOi8I4rjWbqBy5QcVbUgKhzkQLPHKpykSvLKAlZUC1WFQJULorLVykuRFChlRO9n9ohRpkEZtRl3OB1B4BZt9YBDOrkok2uhij8hVaqXmXaTZo0CsYhGPKLpP4oKCLy4xAuTAE7ybAFbHYmAFCnxJ1P05JNsHHYYOptfTe+oagcSHZWhjWuLWjf7eQk8GxzTutimgtzSGyC6Ncsxbmn4Y+X0jPqJUlFds9qYV1Z7QZh7gBGtzEonbm0G021+6OYvLKQIEZKVEQG8ySAeCPp7Wwzqk0A5opNdUOYtIblaYuD+bKPNZihXBe7TKWOBFjJsRHOQEtSk+WuzVijGL76Mw7FllVr4u1wd6GVT2hp5Kz2g+GS5nANf4xHkUTWoneHebT9ENtXE5wyYljQyd5AnLPQW8lF0McfKFXelRc8CInnKlC8NNEARJletYp5URQw/FQh7haN07oU4Q2CoXTJjUuXJW6iHdIQ4cZrzHAb0zDVB+HkqlwSPLGnZnGDvqbAMgBLp13SZnkF5tva78S/M86DK1os1reAG5D7JZFYHg2p/9bkux20WsbqCdwlMct0UVONSoF2hXhpHFNOzeIysbc74g38lm3Y/vANx0jz3LQbJpA09btJBB3jUELbpopGTK6VGgfWJu5oI/MWwfOPiFRiasgfe5CDE6NF+enpClWfJTdTxjYnFzNHoKm+uqM64uXHo2nOKgSuJUCiKOJXhKjKi56hVHpUS5dKi4qFnFy5VZ1yslGZfqvWrlyNDS+mrmrlyFgh2w/wDmW/0O+Cd7XNvNq8XLXj/tsxZf70S3Z/8AyeLO+aInlmdbokrVy5LfaGS7JvqEaEjoVbh6zjqSepK5cmIiHGCwNN3tU2O6tafiFmtjYVjqtcOa0gOES0GLu0nRcuQzHR6HOF2dSn+7Z+hv0TejsylP91T/AEN+i9XJfkiGdHZ9MNtTZ+hv0URg2fkb+kLlyKCQb6CKWDZ+Rv6QrH4Ng0Y39IXLlqjFfAIBtOmAx0ADwVNBH/TevkTdAuXJOdU0HE6j/es/qb8VpcIfC7quXJ+k8mbU+A/DnRTXLkWr+j9iMH1EioMXLly0bPB5KiVy5UURcoL1coQrbqei8euXKeC32UlcuXIy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data:image/jpeg;base64,/9j/4AAQSkZJRgABAQAAAQABAAD/2wCEAAkGBhQSEBQUEhQWFRUUFRUVFxUUFBUVFRQUFRQWFBQXFBcYHCYeFxokGhcVHy8gIycpLCwsFR4xNTAqNSYrLCkBCQoKDgwOGg8PGiwkHCQpKSwpLCksLCwsKSwsLCwsLCwsKSwsLCwsLCwsLCwsKSwsLCwpLCksLCwsLCwsLCwsKv/AABEIAMIBAwMBIgACEQEDEQH/xAAcAAACAwEBAQEAAAAAAAAAAAAEBQIDBgABBwj/xABDEAABAwIDBQUGBAMGBQUAAAABAAIRAyEEEjEFQVFhcQYTIoGRMqGxwdHwQlKS4RQjcgczYoKy8RU0Q6LSFhdTs8L/xAAaAQACAwEBAAAAAAAAAAAAAAACAwABBAUG/8QAKxEAAgIBBAEDBAEFAQAAAAAAAAECEQMEEiExQRMiUTJhcYGxBTNCkdEU/9oADAMBAAIRAxEAPwD5+2kp5FcGqWRJs5bZT3a9FNe1wQLcQpMoO5/fkoXGLl0RFNWNpKxuDcePqVNuCP3P1Vl+iyDaKmKStbs88PcVYcI1olxA5QJ9IVl+i/LKA0cR6he+HiFdh3U3GA4DrZMW7M+5KuilhT6Yolv2CvWNBNp9CE5GzOnvUamBy3geShcsO1WK/wCHXn8OmPcoobPHP3KxEYOXQf2F7Ktr1DVqiadIix0e/UA8gLnyG9bHa202i0OImCRYff1UdmURSwjKbbWzu4lz/EfdA8knxeKLXQb6z+6KKtm/HDZGvJXi35jGtrERJAXUC4OE6OtHA+iqp1b6Wmx4fREPbYkbgTHkfmtSj8AOVdmf7QYfOxr4u05SeIMke+fVIv4da/EsAokO1MCOcylX8K3h8UqapmeWJydoTdwvO4TavhhlJA0j4gfNC5EpoTODg6A+4XncIwsXmRLYIIaKiaKNLFAsQlgRoqt1JHOYqyxQlgZpKBpIwsUSxQlgRpKqpSsjjTVVZlioEmKu4XiLyL1FYywwMUgxTDFMMQ0BYNXZ4UywtNC1qfhKY4Rn/wCVKNOB9l3dqxtNXd2vSAGydAJPkFdGkExVcU2Fx8hxKx+NxpcSSdUXtbaxqkwQGjQHel1LBudumVqhCkZZT3PnohTqkGQVqeze2CXCk6TOnL9kg/4Y4Oyjxc90rS9ltl+MkmcmsX8R0E+pVSSorly9vZoms+CpxlPw+YRwpqrG0/D5hJo0ZPoYqay6Yllz5oXImRZfzPxRpGfB5CMTt92+1mgaxYAG+5UsqF27WfRUYjCh7S0753wR0WU2g7EUCWMNokFriJBMaE6piko9o1KDlwmbM0iNIPLXyKvGOYxviOtsp1J4AcVmdl53sBNV0HkA4jrEiU7wOFp05cbni4kn3psdRGKpIt6DJN3KXH2HOzNm96TUq77Bn4Wt4AKG2dj0m0/CIqH2YJ43JGhsoYLbjXTBESgqu1szy43AEADl+6rTYfWy+7rtjtVKOLDtS+yCjsemWwWkeZ+qXYvs3F2Hyd9Qm2BxpdJMRuHBE1Bay60tPjlw0cdu+zEYjBuYYcCPgehVJYtVisKTvPQ3HvSfGYYASBBBggGQsGfQuCcou0LFhYolqJyKJprmUWClirLEYaardTVUUCOaoFqKNNVupqUUDFqoxA8JRjmobFCyqiICyrxThcoHYy7tehiuyr3Kjopspezwnoj8Czwj+lqHLLI3ZzfCP6fgVKNOnfLDciqxeHLqTmjUtIHVFhtlxIAuolzwa31yYb+CfScDVplo0ByyJ3XE31TCns9xAIAYOMXP0TPaAzuPKwQFOu4NDJ08MHlwPS61zjPbaM2KGHfc02dSDGaGTvNtVouz2zsrTUIh1S5ERYeyesfFL9ivoVYbUpMbUZYf4r28+R42WrY1ZdrT5Og5x27YKkVCnp5qnG0/D6fFHCnJHmqMYIZlOuvlmtPOIRCJr2NifImWRBlqYgIjLpvJSUNidntqkF0y3SCRr0RpHRQyKG1OuhL/AOnnsM0HSACcjjBkH8J004qWJoVm05eALjwzJdvvGgWgw1g8xMNmB1k/BdjqEhs6ap+HCpOyT1E1GrPm7zWp1jDvATMEab46LSYKzfL5LztLgwHAjePUj9pXmCb4QOMLpafF6eSVfYyZ8m/HH9jfDVIaB5otuNlsj8DoM70G8QB5D1IVODqT3o5tPqP2W5IxtmhDghsdgQ4GNY9bKrDVtOdka2pxVONqiGScyFHKnm18B+Nvn9UpyrzebC8ctrIUZVAsRGRRLUkoFcxVPaiy1VOYroEEc1AY2qMwbvN/SyauYk2LE1ieAA+fzQsKCTuyGVeK2FyqihrlXoarci9DEdFnj2jdOl54onZbfCP8w96qDUTsobuDnD3KUacD94e1pjQev7ITGk52DhJt6JkwiNUkxhcK7pNrZeTco+cp2Be8fn+gFbZx6mfqhq7czyBva13pI+isxzi2SD++qpo2yEmRGXnBNj6j3rWxMSoUcxvZ7d49R5LdbKxZqUWvkaeLq3Xf5+ax9el4g5rSZtmGkKI2k5gLGnwOuRceIb5HTRIlHcOjKj6JhGOfRz07FwBBcN08PVB1sIWsdJJJ1J1mfQI3smXDCUzUBFib6wSSCZM6QVXi3Sx3r71napj5/R+hSxwANgZHojIsPvgg4Vox8CCwnoR81dGLDkS4bPXUwf8Af5LmtG8D78lH/iQ/+M+rVKnjC5wDKTi4mAJbdWaFkg+EwumyKVQjgAPf+yjRealNkg2bE8SLfJGbXwBpUG5jBdrBsDHszvSHYOPl76bnSWnMN3hd9CPet+mlGUFKJWaDi6ZXt6hmYw/lN+iGYyIMfeiY7XMW3H7KGyzbl8l1EYWW1NG9QlTMX3eJLSCO8Ag7jEyOqY05trZC4/Amq0hph7SHNPBw48k1dABmHry13Jx8t4TPD1JCxNbaVTDvcarIDwMxbLmg6TxhTwu38r2ua7M02I3Ebig3U6C2s3dJ8iD0SfH7PLDI9k6HhyKvoY9rhIKvxMvpTuBkc1h12zZcu/AeLDPJe1dCUtUCxEFqgQuMKB3MVLmItwVTgoAwV7Ukqsl5PFzvdDR8E/q2BKSObGXk2fM/uVTDXEWypcvYXKqAH+Re5VZC9IRhkGtV2zB4nf1j3grxoU8DZ7/8h9/7qmOwP3ob02WSbb1Eh7HbiMp6i490+iftHxS7blKaYP5XNPuI+aZjdSRtyq4sxO1BU77wAOABMaGNNVbg9rU6TctQHhBbJki44/7o3CUszi47z7gq9o7LBcHtEOAPmBeFu2mNT+Tm7Wbk/FG4FsGNJzRxO9eYLBy7OwkhxtmbYE6kD4JW3GAk5vEJ0HHgeCeUMYMoLbmQ4bogR5CDCVJfA6I47LYt7nmm4ui5IPCZHvgLUYtvgd0KWdndkd0HPcZfUg6RlbqGj4ny4JtivYd0PwWabtj6qAkIXkL2VzRJgXJQnLODVs9g7EFFmd48bh+kcOvFD7F2IKLe+rwCLtafw8zz+CW7Z7VmoS2jppm0Cy5JPI9sejsaTTrGvUycBfa3HUnUnMdDp3c/qsJs3ZndFz75jpJnK3WEzyEmXGT7h0XELRhh6YjV61ZPbDr+SjaWMDw3LwvyO9RZqHA62I4WiUNiKWV1vu5VT6JcJBIK9BinujZlkk+UHDECY0ROEpguBnRJKe04IbV8Ltzj7LvPd5o5mLLXQwZj+UH4nctMZIU4jPHYNj2nMBwk7hvPosa/sa51YDDE02H2i64I4hq12FwhqGXyXDRkEMb/AOX3ZO6OHbTF9TqVg1mpjBbV9X8HR0Wllke6X0/yZ7ZHZd9M/wAx4IG5oMO6zomuMxAa2PIBVbU22GiBcnQDUpfQaT4n+1J6DkFxpLJl98ujoZ82PSw2xXL8f9OLVWWq8hQIUo82ygtVZaryFAhXQIt2o6KTzvykDqbD4pXiBc+Q9PsJrtTRo4vb/wBvi+SV4n2lRb+lFK5erlVAjKttmk0wX30s1x+S7DbUDjB19x+wswNpUz7W8SYbN/JA97VNQlrnhoMNuR4RomTjs5s6DxRnwlR9GY5e4c/zHc2T6OCx9LG1gPbf+t31RGFx9UVQ4uLoa4Q4ki4ISnNEhg2yuz6O0oLa7ZouHT/UEipdoK0fg/SfqpHbFR/hOWHWsCPmijJbkaJfSyWGpCwCKfQmOqrpNhGtNl0zmoym0titc55iDlEOGuseeiE2ZgnUsRRc52ZrXtcbDQEStTjqQ8XOPqkmI9odISJcmuLPpgXlc+B3Q/BZxnasxel/3D6KOI7WeB38ozB/ECNN/JY7RobtFxetV2V2KQe+qWj2QfifksBsPtAamIpMyNEvF5Nt63u19qvDQwOiHEOLbQ0CbTxSMsm/ag9Fo798vAF2tx5q1MmbwN1AkAu4Hp80nYABAsEbt+m2jhGVQC4ggul0T3h6HSQrOwmDZjs7niGU4BbmMkuBIMgCAIUwTWy6FarHkyZav2+PsLyoFe9pMSzCYh1I5nQAcwgWdfQpT/6kp/lf6N+q1bkYHgmvAdjGaHh/uoU2Shj2gpEQQ/8AS3/yT3ZezczGPeYa7QaEzp6rbp9RCEXuZox4ck0opcirFYDO0ZWyQ4GJiY3TeDqn+z9kAMBLe7ESQYLh1IkSmYw9OiywHzPUrMbU7RePu2nM7gLATpJVT1mTI9uJV/J0YaLHiW/M/wDg4xO0adJsNhZ/EbXfVtS00zH2fLj5KobMe45qvi35WkCD0dY/dkfSdA8LHAcfDP8AqJTcP9P/AMsr/QnP/Uf8cS/ZRg8CGPzOOZwFydSToAOiJLfqeUrnUi4+EhrRvNy471DvB4r2G8201JW3PiTxuKOS5OTt9npVZXfxDPzs/W36qJqj8zf1D6rglOMvgi5VOcpvKRHEPzvBdoSN4TMePe6QDTLNpVP5jBwDj5mGj5pZVqAuMGble4g+LMZJDTfMdNBbTU+5KMJjMzj/AFdeO9SeFw7DavrwhnK5V5l6k0APK/8AZ2f+nUB5PbB9RM+gXjuwtQewB/mqiSeMCnA6Seq1Yx7ZgOE9br07QgS50dUbUDq8mOf2Xrt/6RPNr6ZHvIVuFwTaLS+qAQbAEA3/AMNzJ5o3avamSQw+HjoD1Osclldq7fa4iHF7hYADwgcktpdotIOFUEmLb4iIkmI9FY1AbLr52l28kg+WiOlIbpjBm2oTCNo0ra/fJLKFYABNMK+QuwnaOY1TK8Q2XdQs/iTeeYTrbGKFIBzugA1JNmgeaz20CWCDrYpE5JOr5NUIycd1cDQOQ20sZ3bM0S0OaHT+UmDp1Cm2pIQu1arW0Xl9wREcZ0C575VGuLp2VbZx2HpMY6gSarrjK7ws5k6+UpK/tfi3kk133tFoIiLiOCUl8DlootfIsqhi2qm7/JoeS3cePwbT/wBxa1Si6hiQ2o1zQA5oDXNIIINrEW0jzW5/so27h6Da/e1WU2v7sgvdlBIzg69V8TbVjW6mzaBbobHUcke34FebPrv9pFDvca11M5w+kwtLPEHXdERqlA7E4jLmdDAfzPE+jZRfY7tlTfSDXENdTaBHECwIKUdtf7QKhmlRhjbguBzO9dB5LLKWST2xVD1hxr3ydlTNo0cHXYHllUlwacwJbTkiX66jmvqNfbdPKAxs5YJAgnqXaAL801HkmTdbPsZi3upim55Lc8BhNotNt4krRGLiuXZFnjDqPBve0HadsAMcHOdNgZiBN4Q+ztnNNJrnQXO8RMwTKy/8KKVYMeAAT4TuPATuK2+DaO7Ag2ERu8rLvaTHGK4OZq88sr56LsOwttJLdL3LeEHeFJ9CppmDRxgEwvO5HQchqqqn5TJHMx+66JzmQ7lu4kjTMTd3Jo3Dmk3amnVfh8lJpJcRMEDwi51I3hoTrEEtaXZbNFpsABfTUrK4+v3zs1RrXHSYNhwF1g1mojCO1dsfhhzbE9JlRgDajYcNxIPTSdyi4ngmHdDcAOig5i4Nmtz+Bc554ffor9lYsND81pJOk7uSsqMQeROw5HCVgTqaple09oPNNzmtIYTAfBEgEgxawkpdgsQMzZdBJi+nn9UbWe4NLcxy3GUwQJuYnRLamHvKN55NPcF6UKpGgcCF4klPGVWgBr3ADQBxA9F6kbhX/m+5pHbagky4T+EOm++dy7E7Re4ACT1JPxss/XBbWa0HwjKY+Mp0FTytGlrjgpOEze2ZvNkRQwzW+yAPj6rg5e50qU2+ykU7GMB44VHfJMsyU7PfFWqOYPrKPzKpdjEHUTZF4XabGmC4TvBOnX1CTVKxFN4afFldHWLRzWZzP7zMSCTrOtwBf0W56jZGP4FYtN6jbfyaztJjw+tSpC5aRVdOgt4B8T6LJ7VxxdWcC6b6o2gC2HvEOiNIkbvcs/XJfVOWSSdyyep6mVy+xu9L0sSj9zVbJ27IDahuBZ3EDjzQXaLarXQ0Xgkn4D5pS7CVAJLY5lUFnEyVfF2he2iD3SvaT4N9F4+g79l6KG42RkJPUKm5caZCmACNVaJRGjWg6nyMFQrVsx1V9Sk1o0J3XWiq7MBwYIDZHis1oPqEueRQavyHCDknXgzNCkXua0DUgTe5Jj7hbvA9lu5a2pm/mNItpTaPaJjU33q3YnZ1tANqO8VTKCJFmmJMc7xPJH/xb3m8AH3rNkzc1E14tOquQr2tizWJpkS2wBiXF0SXAfl4rXbJ2W2mxoBcIaB7br26rNY6kS9lwACNBfxEWnhrIWsoPsuro5ScbZzNZGMZVENLB18yrKBAQL8TC8/jIXSttHO4s7tFi8tKB+I5fKL/AHzWTKZbXxedwG5vxKXFq4+onun+DRGPBAqtyscFWQs9l0VPCGexFOaqntVplUL6zEK9iYVWoV7VTYaAjSXK8tXKrCshtMxUaf8ACR6H90zD0Hi6QcW8p+StD7KSXtTC8BGdSzIdr1MOSyFdIxXdzYPcYR4KXO/vmc2uHpdMWo2roJM9J9DYpFiqeRx6wn7TxSrbLvETEAmJ5gAkdYIRyheNP4G6fJtyOPyU1SH2kg6z8AhMHTNCpmIJPS48k42Ns7+W+u9zWtY1wYH6uqQC2Gn2h8+UovZvf1KNQPfIOVwFRsiYOR1M/giTYW0six40omptznx4Mxj9puqG9hw0VdDCvd7LXEchA9UwxGGyPiAY4iZj4p3st3eTms4agjjwG5VOfpRuhfpOcqbMm/AvF8pHOD8fX0Vbj/sdPJa7aOycrS6k9zXXkDfOoH7LIYio7MTad/PrzV48iyK0LnjcHyEYHEAPhwka3T9+yqFSnm9k8Rx5rKsxN0TS2sQC3chnjT5XYcMlcMobS/mBsyM3wW32fi2sgOGl8tjFpE/RYWkC50jjr5rS7Owwc7xvDSd5JDfO1knPjcqG6fLCFpmpOMaZc4+H4yhau0jcM8IP4j7XlwS/aWEdSqNpkgiGPDmmWuD2hwIO/X3KwII4tvYObVW6gFk+Kjzc2ed79VpaT7LMYZ0vpN3h49JWlcYXZwPhfg5WQjWqX80LXqkXXtR8+9B4gxA8/otWafpwcjNFbpUUkqJK9lRK4Vm2iLiqyVNygVZRByperXKp6sqgd4Q9RqKeqHtVMgKVymWLlAipzpUqhgqFBhc4BokphtHZT2ZC4DxsDhBnkmVcP2EBsKIY1Rp0oVrUCiC2D4sQ+kf8ceohMQUu2l7IPB7SjS5GWWPPhKbbLa9uHJZla573NDizM67SCQTZoBLAbfi3QkwaXeFokusBxJsF9T2FgKeGok1IYKY7rPUdYyZe7LuBJdA3wFoxP2tA170z5PiGvqvqXc7MZJcdBzOgR+E2sW0WsGVzqYLS4XF/EG+Rzfq5LTdpNrVD3Tw5lei5xpVqWTwF7XEjLmEsLmEeIGxYYQP/AAWlQeAwF9Oqe8pO3uB3F24t9k8wlyjJvujraSUIeLfy+v0hEcHXrH2Y3yYGXmIEhAYuu6k5rSQXMN3DVwMQNBYC3+8Da4iwykxNm02e08nQDeSViZ72rniGtJPXh8kGRKEXY3JPe6SX+jQVGhzLk6ajcvn20KsVCBe+sR7k82rto5crSb6rPBubMSbgSJ3mRZZsGNwW5+ROeal7UVYijEHc4SOR3j74qsFE0KeYZec9D9FQG7juK1mMJw3tCOKdteUmwTgHXsE6YJEgyOSF9gSg5dGgxjQ/D4KoNQKtB/Wk/Oyf8lVvoohqu7P0O9wmIZ+KiWYlv9ImlVHo5h/yoU1SgyroCPAVgqU16XJxJ/Q6PfCe422m5Z7A1oqNMTfQanpzWhcwObOkgQ4CWnzGi3aP6ROUHmbtA0ve6ExJ8Rj7srm03NJjTnpHVV4gX01CbrE3j/YrC/cUEKJUyVW8rkmsiVWSvSVAqAsi5VucpEqpxRFEHqpwU3KslQhUV4pErlKISbWDSItBC0m325sLQd+Vz2esOCxzX3WwzipgHDe0seOkZHfJPjzFoszmdSD1RUqASSYASyrjH1TFPws3u3nokUElYbtHGNyloueW6OKnTql8CSBlBJGt9B8SgnUA2mQOHmUZ2fwjqha0b9TwaLffVRc9BUkjU9jdnupvGIc0OaHloI9kVA32i3UG4MCx1tEF92t2i4YRomJrOn/EWtaWl3G5J8lXR2s3CUcjYiBLHCQ47jyPPVV7TYK2HyGGvFNuKtMeM5Q2Tvy5dd62fSq8gRanyKNk4oNoZasilWcWFwu6mRBbVaN+VxI5h7gjMNVdSYcLnp1jUeH0Wtqg53AEnKQfDnbA3GYETAS3E7Sb3gpNDXuDO6p5oNM5W5yS3eS9tljv41z6he4w+ZBgANgyMoFmxujRJjN7bZtb2vZE0Pa3ao70MZT7rLDiPFnzloJBkyImB0lIm7QtlA++aEr1i6XOJc4kzJJdmm5dv/3Q3fESAhnGyLJyeuqEuM3ChkXM0Jnyhd3gAublEhTGOwcOHO8RgaJltPs5bNSud448ws1QrlrpbKaDGYh1g4gdUuSd8D4yhs2tAtbDlpg6rqNQtNiiH4Fw1MnzVLaUFMVGdmw7Ducazo0fRrMdwyvpkf6svoh3PRXZgObSc5hDXOIYC6wA1MncobS2c+jlzQQ9oc1zTLXDl9CplXCFMDq4ksBc03b4geYuPetVhcQKtNtZjYzAF7ODjeRvE7iPjKxeOd4HdFoOytcnDtyEZmCC0j8Mm44tO/mn6R1YnIuBs0SfC4xva5xBafP6IbEiI81OpiGkzlynlLh7jMdQqsa/Trwj3LVqOcTM+P60Uwq3FWCrOi8I4rjWbqBy5QcVbUgKhzkQLPHKpykSvLKAlZUC1WFQJULorLVykuRFChlRO9n9ohRpkEZtRl3OB1B4BZt9YBDOrkok2uhij8hVaqXmXaTZo0CsYhGPKLpP4oKCLy4xAuTAE7ybAFbHYmAFCnxJ1P05JNsHHYYOptfTe+oagcSHZWhjWuLWjf7eQk8GxzTutimgtzSGyC6Ncsxbmn4Y+X0jPqJUlFds9qYV1Z7QZh7gBGtzEonbm0G021+6OYvLKQIEZKVEQG8ySAeCPp7Wwzqk0A5opNdUOYtIblaYuD+bKPNZihXBe7TKWOBFjJsRHOQEtSk+WuzVijGL76Mw7FllVr4u1wd6GVT2hp5Kz2g+GS5nANf4xHkUTWoneHebT9ENtXE5wyYljQyd5AnLPQW8lF0McfKFXelRc8CInnKlC8NNEARJletYp5URQw/FQh7haN07oU4Q2CoXTJjUuXJW6iHdIQ4cZrzHAb0zDVB+HkqlwSPLGnZnGDvqbAMgBLp13SZnkF5tva78S/M86DK1os1reAG5D7JZFYHg2p/9bkux20WsbqCdwlMct0UVONSoF2hXhpHFNOzeIysbc74g38lm3Y/vANx0jz3LQbJpA09btJBB3jUELbpopGTK6VGgfWJu5oI/MWwfOPiFRiasgfe5CDE6NF+enpClWfJTdTxjYnFzNHoKm+uqM64uXHo2nOKgSuJUCiKOJXhKjKi56hVHpUS5dKi4qFnFy5VZ1yslGZfqvWrlyNDS+mrmrlyFgh2w/wDmW/0O+Cd7XNvNq8XLXj/tsxZf70S3Z/8AyeLO+aInlmdbokrVy5LfaGS7JvqEaEjoVbh6zjqSepK5cmIiHGCwNN3tU2O6tafiFmtjYVjqtcOa0gOES0GLu0nRcuQzHR6HOF2dSn+7Z+hv0TejsylP91T/AEN+i9XJfkiGdHZ9MNtTZ+hv0URg2fkb+kLlyKCQb6CKWDZ+Rv6QrH4Ng0Y39IXLlqjFfAIBtOmAx0ADwVNBH/TevkTdAuXJOdU0HE6j/es/qb8VpcIfC7quXJ+k8mbU+A/DnRTXLkWr+j9iMH1EioMXLly0bPB5KiVy5UURcoL1coQrbqei8euXKeC32UlcuXIy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data:image/jpeg;base64,/9j/4AAQSkZJRgABAQAAAQABAAD/2wCEAAkGBhQSEBQUEhQWFRUUFRUVFxUUFBUVFRQUFRQWFBQXFBcYHCYeFxokGhcVHy8gIycpLCwsFR4xNTAqNSYrLCkBCQoKDgwOGg8PGiwkHCQpKSwpLCksLCwsKSwsLCwsLCwsKSwsLCwsLCwsLCwsKSwsLCwpLCksLCwsLCwsLCwsKv/AABEIAMIBAwMBIgACEQEDEQH/xAAcAAACAwEBAQEAAAAAAAAAAAAEBQIDBgABBwj/xABDEAABAwIDBQUGBAMGBQUAAAABAAIRAyEEEjEFQVFhcQYTIoGRMqGxwdHwQlKS4RQjcgczYoKy8RU0Q6LSFhdTs8L/xAAaAQACAwEBAAAAAAAAAAAAAAACAwABBAUG/8QAKxEAAgIBBAEDBAEFAQAAAAAAAAECEQMEEiExQRMiUTJhcYGxBTNCkdEU/9oADAMBAAIRAxEAPwD5+2kp5FcGqWRJs5bZT3a9FNe1wQLcQpMoO5/fkoXGLl0RFNWNpKxuDcePqVNuCP3P1Vl+iyDaKmKStbs88PcVYcI1olxA5QJ9IVl+i/LKA0cR6he+HiFdh3U3GA4DrZMW7M+5KuilhT6Yolv2CvWNBNp9CE5GzOnvUamBy3geShcsO1WK/wCHXn8OmPcoobPHP3KxEYOXQf2F7Ktr1DVqiadIix0e/UA8gLnyG9bHa202i0OImCRYff1UdmURSwjKbbWzu4lz/EfdA8knxeKLXQb6z+6KKtm/HDZGvJXi35jGtrERJAXUC4OE6OtHA+iqp1b6Wmx4fREPbYkbgTHkfmtSj8AOVdmf7QYfOxr4u05SeIMke+fVIv4da/EsAokO1MCOcylX8K3h8UqapmeWJydoTdwvO4TavhhlJA0j4gfNC5EpoTODg6A+4XncIwsXmRLYIIaKiaKNLFAsQlgRoqt1JHOYqyxQlgZpKBpIwsUSxQlgRpKqpSsjjTVVZlioEmKu4XiLyL1FYywwMUgxTDFMMQ0BYNXZ4UywtNC1qfhKY4Rn/wCVKNOB9l3dqxtNXd2vSAGydAJPkFdGkExVcU2Fx8hxKx+NxpcSSdUXtbaxqkwQGjQHel1LBudumVqhCkZZT3PnohTqkGQVqeze2CXCk6TOnL9kg/4Y4Oyjxc90rS9ltl+MkmcmsX8R0E+pVSSorly9vZoms+CpxlPw+YRwpqrG0/D5hJo0ZPoYqay6Yllz5oXImRZfzPxRpGfB5CMTt92+1mgaxYAG+5UsqF27WfRUYjCh7S0753wR0WU2g7EUCWMNokFriJBMaE6piko9o1KDlwmbM0iNIPLXyKvGOYxviOtsp1J4AcVmdl53sBNV0HkA4jrEiU7wOFp05cbni4kn3psdRGKpIt6DJN3KXH2HOzNm96TUq77Bn4Wt4AKG2dj0m0/CIqH2YJ43JGhsoYLbjXTBESgqu1szy43AEADl+6rTYfWy+7rtjtVKOLDtS+yCjsemWwWkeZ+qXYvs3F2Hyd9Qm2BxpdJMRuHBE1Bay60tPjlw0cdu+zEYjBuYYcCPgehVJYtVisKTvPQ3HvSfGYYASBBBggGQsGfQuCcou0LFhYolqJyKJprmUWClirLEYaardTVUUCOaoFqKNNVupqUUDFqoxA8JRjmobFCyqiICyrxThcoHYy7tehiuyr3Kjopspezwnoj8Czwj+lqHLLI3ZzfCP6fgVKNOnfLDciqxeHLqTmjUtIHVFhtlxIAuolzwa31yYb+CfScDVplo0ByyJ3XE31TCns9xAIAYOMXP0TPaAzuPKwQFOu4NDJ08MHlwPS61zjPbaM2KGHfc02dSDGaGTvNtVouz2zsrTUIh1S5ERYeyesfFL9ivoVYbUpMbUZYf4r28+R42WrY1ZdrT5Og5x27YKkVCnp5qnG0/D6fFHCnJHmqMYIZlOuvlmtPOIRCJr2NifImWRBlqYgIjLpvJSUNidntqkF0y3SCRr0RpHRQyKG1OuhL/AOnnsM0HSACcjjBkH8J004qWJoVm05eALjwzJdvvGgWgw1g8xMNmB1k/BdjqEhs6ap+HCpOyT1E1GrPm7zWp1jDvATMEab46LSYKzfL5LztLgwHAjePUj9pXmCb4QOMLpafF6eSVfYyZ8m/HH9jfDVIaB5otuNlsj8DoM70G8QB5D1IVODqT3o5tPqP2W5IxtmhDghsdgQ4GNY9bKrDVtOdka2pxVONqiGScyFHKnm18B+Nvn9UpyrzebC8ctrIUZVAsRGRRLUkoFcxVPaiy1VOYroEEc1AY2qMwbvN/SyauYk2LE1ieAA+fzQsKCTuyGVeK2FyqihrlXoarci9DEdFnj2jdOl54onZbfCP8w96qDUTsobuDnD3KUacD94e1pjQev7ITGk52DhJt6JkwiNUkxhcK7pNrZeTco+cp2Be8fn+gFbZx6mfqhq7czyBva13pI+isxzi2SD++qpo2yEmRGXnBNj6j3rWxMSoUcxvZ7d49R5LdbKxZqUWvkaeLq3Xf5+ax9el4g5rSZtmGkKI2k5gLGnwOuRceIb5HTRIlHcOjKj6JhGOfRz07FwBBcN08PVB1sIWsdJJJ1J1mfQI3smXDCUzUBFib6wSSCZM6QVXi3Sx3r71napj5/R+hSxwANgZHojIsPvgg4Vox8CCwnoR81dGLDkS4bPXUwf8Af5LmtG8D78lH/iQ/+M+rVKnjC5wDKTi4mAJbdWaFkg+EwumyKVQjgAPf+yjRealNkg2bE8SLfJGbXwBpUG5jBdrBsDHszvSHYOPl76bnSWnMN3hd9CPet+mlGUFKJWaDi6ZXt6hmYw/lN+iGYyIMfeiY7XMW3H7KGyzbl8l1EYWW1NG9QlTMX3eJLSCO8Ag7jEyOqY05trZC4/Amq0hph7SHNPBw48k1dABmHry13Jx8t4TPD1JCxNbaVTDvcarIDwMxbLmg6TxhTwu38r2ua7M02I3Ebig3U6C2s3dJ8iD0SfH7PLDI9k6HhyKvoY9rhIKvxMvpTuBkc1h12zZcu/AeLDPJe1dCUtUCxEFqgQuMKB3MVLmItwVTgoAwV7Ukqsl5PFzvdDR8E/q2BKSObGXk2fM/uVTDXEWypcvYXKqAH+Re5VZC9IRhkGtV2zB4nf1j3grxoU8DZ7/8h9/7qmOwP3ob02WSbb1Eh7HbiMp6i490+iftHxS7blKaYP5XNPuI+aZjdSRtyq4sxO1BU77wAOABMaGNNVbg9rU6TctQHhBbJki44/7o3CUszi47z7gq9o7LBcHtEOAPmBeFu2mNT+Tm7Wbk/FG4FsGNJzRxO9eYLBy7OwkhxtmbYE6kD4JW3GAk5vEJ0HHgeCeUMYMoLbmQ4bogR5CDCVJfA6I47LYt7nmm4ui5IPCZHvgLUYtvgd0KWdndkd0HPcZfUg6RlbqGj4ny4JtivYd0PwWabtj6qAkIXkL2VzRJgXJQnLODVs9g7EFFmd48bh+kcOvFD7F2IKLe+rwCLtafw8zz+CW7Z7VmoS2jppm0Cy5JPI9sejsaTTrGvUycBfa3HUnUnMdDp3c/qsJs3ZndFz75jpJnK3WEzyEmXGT7h0XELRhh6YjV61ZPbDr+SjaWMDw3LwvyO9RZqHA62I4WiUNiKWV1vu5VT6JcJBIK9BinujZlkk+UHDECY0ROEpguBnRJKe04IbV8Ltzj7LvPd5o5mLLXQwZj+UH4nctMZIU4jPHYNj2nMBwk7hvPosa/sa51YDDE02H2i64I4hq12FwhqGXyXDRkEMb/AOX3ZO6OHbTF9TqVg1mpjBbV9X8HR0Wllke6X0/yZ7ZHZd9M/wAx4IG5oMO6zomuMxAa2PIBVbU22GiBcnQDUpfQaT4n+1J6DkFxpLJl98ujoZ82PSw2xXL8f9OLVWWq8hQIUo82ygtVZaryFAhXQIt2o6KTzvykDqbD4pXiBc+Q9PsJrtTRo4vb/wBvi+SV4n2lRb+lFK5erlVAjKttmk0wX30s1x+S7DbUDjB19x+wswNpUz7W8SYbN/JA97VNQlrnhoMNuR4RomTjs5s6DxRnwlR9GY5e4c/zHc2T6OCx9LG1gPbf+t31RGFx9UVQ4uLoa4Q4ki4ISnNEhg2yuz6O0oLa7ZouHT/UEipdoK0fg/SfqpHbFR/hOWHWsCPmijJbkaJfSyWGpCwCKfQmOqrpNhGtNl0zmoym0titc55iDlEOGuseeiE2ZgnUsRRc52ZrXtcbDQEStTjqQ8XOPqkmI9odISJcmuLPpgXlc+B3Q/BZxnasxel/3D6KOI7WeB38ozB/ECNN/JY7RobtFxetV2V2KQe+qWj2QfifksBsPtAamIpMyNEvF5Nt63u19qvDQwOiHEOLbQ0CbTxSMsm/ag9Fo798vAF2tx5q1MmbwN1AkAu4Hp80nYABAsEbt+m2jhGVQC4ggul0T3h6HSQrOwmDZjs7niGU4BbmMkuBIMgCAIUwTWy6FarHkyZav2+PsLyoFe9pMSzCYh1I5nQAcwgWdfQpT/6kp/lf6N+q1bkYHgmvAdjGaHh/uoU2Shj2gpEQQ/8AS3/yT3ZezczGPeYa7QaEzp6rbp9RCEXuZox4ck0opcirFYDO0ZWyQ4GJiY3TeDqn+z9kAMBLe7ESQYLh1IkSmYw9OiywHzPUrMbU7RePu2nM7gLATpJVT1mTI9uJV/J0YaLHiW/M/wDg4xO0adJsNhZ/EbXfVtS00zH2fLj5KobMe45qvi35WkCD0dY/dkfSdA8LHAcfDP8AqJTcP9P/AMsr/QnP/Uf8cS/ZRg8CGPzOOZwFydSToAOiJLfqeUrnUi4+EhrRvNy471DvB4r2G8201JW3PiTxuKOS5OTt9npVZXfxDPzs/W36qJqj8zf1D6rglOMvgi5VOcpvKRHEPzvBdoSN4TMePe6QDTLNpVP5jBwDj5mGj5pZVqAuMGble4g+LMZJDTfMdNBbTU+5KMJjMzj/AFdeO9SeFw7DavrwhnK5V5l6k0APK/8AZ2f+nUB5PbB9RM+gXjuwtQewB/mqiSeMCnA6Seq1Yx7ZgOE9br07QgS50dUbUDq8mOf2Xrt/6RPNr6ZHvIVuFwTaLS+qAQbAEA3/AMNzJ5o3avamSQw+HjoD1Osclldq7fa4iHF7hYADwgcktpdotIOFUEmLb4iIkmI9FY1AbLr52l28kg+WiOlIbpjBm2oTCNo0ra/fJLKFYABNMK+QuwnaOY1TK8Q2XdQs/iTeeYTrbGKFIBzugA1JNmgeaz20CWCDrYpE5JOr5NUIycd1cDQOQ20sZ3bM0S0OaHT+UmDp1Cm2pIQu1arW0Xl9wREcZ0C575VGuLp2VbZx2HpMY6gSarrjK7ws5k6+UpK/tfi3kk133tFoIiLiOCUl8DlootfIsqhi2qm7/JoeS3cePwbT/wBxa1Si6hiQ2o1zQA5oDXNIIINrEW0jzW5/so27h6Da/e1WU2v7sgvdlBIzg69V8TbVjW6mzaBbobHUcke34FebPrv9pFDvca11M5w+kwtLPEHXdERqlA7E4jLmdDAfzPE+jZRfY7tlTfSDXENdTaBHECwIKUdtf7QKhmlRhjbguBzO9dB5LLKWST2xVD1hxr3ydlTNo0cHXYHllUlwacwJbTkiX66jmvqNfbdPKAxs5YJAgnqXaAL801HkmTdbPsZi3upim55Lc8BhNotNt4krRGLiuXZFnjDqPBve0HadsAMcHOdNgZiBN4Q+ztnNNJrnQXO8RMwTKy/8KKVYMeAAT4TuPATuK2+DaO7Ag2ERu8rLvaTHGK4OZq88sr56LsOwttJLdL3LeEHeFJ9CppmDRxgEwvO5HQchqqqn5TJHMx+66JzmQ7lu4kjTMTd3Jo3Dmk3amnVfh8lJpJcRMEDwi51I3hoTrEEtaXZbNFpsABfTUrK4+v3zs1RrXHSYNhwF1g1mojCO1dsfhhzbE9JlRgDajYcNxIPTSdyi4ngmHdDcAOig5i4Nmtz+Bc554ffor9lYsND81pJOk7uSsqMQeROw5HCVgTqaple09oPNNzmtIYTAfBEgEgxawkpdgsQMzZdBJi+nn9UbWe4NLcxy3GUwQJuYnRLamHvKN55NPcF6UKpGgcCF4klPGVWgBr3ADQBxA9F6kbhX/m+5pHbagky4T+EOm++dy7E7Re4ACT1JPxss/XBbWa0HwjKY+Mp0FTytGlrjgpOEze2ZvNkRQwzW+yAPj6rg5e50qU2+ykU7GMB44VHfJMsyU7PfFWqOYPrKPzKpdjEHUTZF4XabGmC4TvBOnX1CTVKxFN4afFldHWLRzWZzP7zMSCTrOtwBf0W56jZGP4FYtN6jbfyaztJjw+tSpC5aRVdOgt4B8T6LJ7VxxdWcC6b6o2gC2HvEOiNIkbvcs/XJfVOWSSdyyep6mVy+xu9L0sSj9zVbJ27IDahuBZ3EDjzQXaLarXQ0Xgkn4D5pS7CVAJLY5lUFnEyVfF2he2iD3SvaT4N9F4+g79l6KG42RkJPUKm5caZCmACNVaJRGjWg6nyMFQrVsx1V9Sk1o0J3XWiq7MBwYIDZHis1oPqEueRQavyHCDknXgzNCkXua0DUgTe5Jj7hbvA9lu5a2pm/mNItpTaPaJjU33q3YnZ1tANqO8VTKCJFmmJMc7xPJH/xb3m8AH3rNkzc1E14tOquQr2tizWJpkS2wBiXF0SXAfl4rXbJ2W2mxoBcIaB7br26rNY6kS9lwACNBfxEWnhrIWsoPsuro5ScbZzNZGMZVENLB18yrKBAQL8TC8/jIXSttHO4s7tFi8tKB+I5fKL/AHzWTKZbXxedwG5vxKXFq4+onun+DRGPBAqtyscFWQs9l0VPCGexFOaqntVplUL6zEK9iYVWoV7VTYaAjSXK8tXKrCshtMxUaf8ACR6H90zD0Hi6QcW8p+StD7KSXtTC8BGdSzIdr1MOSyFdIxXdzYPcYR4KXO/vmc2uHpdMWo2roJM9J9DYpFiqeRx6wn7TxSrbLvETEAmJ5gAkdYIRyheNP4G6fJtyOPyU1SH2kg6z8AhMHTNCpmIJPS48k42Ns7+W+u9zWtY1wYH6uqQC2Gn2h8+UovZvf1KNQPfIOVwFRsiYOR1M/giTYW0six40omptznx4Mxj9puqG9hw0VdDCvd7LXEchA9UwxGGyPiAY4iZj4p3st3eTms4agjjwG5VOfpRuhfpOcqbMm/AvF8pHOD8fX0Vbj/sdPJa7aOycrS6k9zXXkDfOoH7LIYio7MTad/PrzV48iyK0LnjcHyEYHEAPhwka3T9+yqFSnm9k8Rx5rKsxN0TS2sQC3chnjT5XYcMlcMobS/mBsyM3wW32fi2sgOGl8tjFpE/RYWkC50jjr5rS7Owwc7xvDSd5JDfO1knPjcqG6fLCFpmpOMaZc4+H4yhau0jcM8IP4j7XlwS/aWEdSqNpkgiGPDmmWuD2hwIO/X3KwII4tvYObVW6gFk+Kjzc2ed79VpaT7LMYZ0vpN3h49JWlcYXZwPhfg5WQjWqX80LXqkXXtR8+9B4gxA8/otWafpwcjNFbpUUkqJK9lRK4Vm2iLiqyVNygVZRByperXKp6sqgd4Q9RqKeqHtVMgKVymWLlAipzpUqhgqFBhc4BokphtHZT2ZC4DxsDhBnkmVcP2EBsKIY1Rp0oVrUCiC2D4sQ+kf8ceohMQUu2l7IPB7SjS5GWWPPhKbbLa9uHJZla573NDizM67SCQTZoBLAbfi3QkwaXeFokusBxJsF9T2FgKeGok1IYKY7rPUdYyZe7LuBJdA3wFoxP2tA170z5PiGvqvqXc7MZJcdBzOgR+E2sW0WsGVzqYLS4XF/EG+Rzfq5LTdpNrVD3Tw5lei5xpVqWTwF7XEjLmEsLmEeIGxYYQP/AAWlQeAwF9Oqe8pO3uB3F24t9k8wlyjJvujraSUIeLfy+v0hEcHXrH2Y3yYGXmIEhAYuu6k5rSQXMN3DVwMQNBYC3+8Da4iwykxNm02e08nQDeSViZ72rniGtJPXh8kGRKEXY3JPe6SX+jQVGhzLk6ajcvn20KsVCBe+sR7k82rto5crSb6rPBubMSbgSJ3mRZZsGNwW5+ROeal7UVYijEHc4SOR3j74qsFE0KeYZec9D9FQG7juK1mMJw3tCOKdteUmwTgHXsE6YJEgyOSF9gSg5dGgxjQ/D4KoNQKtB/Wk/Oyf8lVvoohqu7P0O9wmIZ+KiWYlv9ImlVHo5h/yoU1SgyroCPAVgqU16XJxJ/Q6PfCe422m5Z7A1oqNMTfQanpzWhcwObOkgQ4CWnzGi3aP6ROUHmbtA0ve6ExJ8Rj7srm03NJjTnpHVV4gX01CbrE3j/YrC/cUEKJUyVW8rkmsiVWSvSVAqAsi5VucpEqpxRFEHqpwU3KslQhUV4pErlKISbWDSItBC0m325sLQd+Vz2esOCxzX3WwzipgHDe0seOkZHfJPjzFoszmdSD1RUqASSYASyrjH1TFPws3u3nokUElYbtHGNyloueW6OKnTql8CSBlBJGt9B8SgnUA2mQOHmUZ2fwjqha0b9TwaLffVRc9BUkjU9jdnupvGIc0OaHloI9kVA32i3UG4MCx1tEF92t2i4YRomJrOn/EWtaWl3G5J8lXR2s3CUcjYiBLHCQ47jyPPVV7TYK2HyGGvFNuKtMeM5Q2Tvy5dd62fSq8gRanyKNk4oNoZasilWcWFwu6mRBbVaN+VxI5h7gjMNVdSYcLnp1jUeH0Wtqg53AEnKQfDnbA3GYETAS3E7Sb3gpNDXuDO6p5oNM5W5yS3eS9tljv41z6he4w+ZBgANgyMoFmxujRJjN7bZtb2vZE0Pa3ao70MZT7rLDiPFnzloJBkyImB0lIm7QtlA++aEr1i6XOJc4kzJJdmm5dv/3Q3fESAhnGyLJyeuqEuM3ChkXM0Jnyhd3gAublEhTGOwcOHO8RgaJltPs5bNSud448ws1QrlrpbKaDGYh1g4gdUuSd8D4yhs2tAtbDlpg6rqNQtNiiH4Fw1MnzVLaUFMVGdmw7Ducazo0fRrMdwyvpkf6svoh3PRXZgObSc5hDXOIYC6wA1MncobS2c+jlzQQ9oc1zTLXDl9CplXCFMDq4ksBc03b4geYuPetVhcQKtNtZjYzAF7ODjeRvE7iPjKxeOd4HdFoOytcnDtyEZmCC0j8Mm44tO/mn6R1YnIuBs0SfC4xva5xBafP6IbEiI81OpiGkzlynlLh7jMdQqsa/Trwj3LVqOcTM+P60Uwq3FWCrOi8I4rjWbqBy5QcVbUgKhzkQLPHKpykSvLKAlZUC1WFQJULorLVykuRFChlRO9n9ohRpkEZtRl3OB1B4BZt9YBDOrkok2uhij8hVaqXmXaTZo0CsYhGPKLpP4oKCLy4xAuTAE7ybAFbHYmAFCnxJ1P05JNsHHYYOptfTe+oagcSHZWhjWuLWjf7eQk8GxzTutimgtzSGyC6Ncsxbmn4Y+X0jPqJUlFds9qYV1Z7QZh7gBGtzEonbm0G021+6OYvLKQIEZKVEQG8ySAeCPp7Wwzqk0A5opNdUOYtIblaYuD+bKPNZihXBe7TKWOBFjJsRHOQEtSk+WuzVijGL76Mw7FllVr4u1wd6GVT2hp5Kz2g+GS5nANf4xHkUTWoneHebT9ENtXE5wyYljQyd5AnLPQW8lF0McfKFXelRc8CInnKlC8NNEARJletYp5URQw/FQh7haN07oU4Q2CoXTJjUuXJW6iHdIQ4cZrzHAb0zDVB+HkqlwSPLGnZnGDvqbAMgBLp13SZnkF5tva78S/M86DK1os1reAG5D7JZFYHg2p/9bkux20WsbqCdwlMct0UVONSoF2hXhpHFNOzeIysbc74g38lm3Y/vANx0jz3LQbJpA09btJBB3jUELbpopGTK6VGgfWJu5oI/MWwfOPiFRiasgfe5CDE6NF+enpClWfJTdTxjYnFzNHoKm+uqM64uXHo2nOKgSuJUCiKOJXhKjKi56hVHpUS5dKi4qFnFy5VZ1yslGZfqvWrlyNDS+mrmrlyFgh2w/wDmW/0O+Cd7XNvNq8XLXj/tsxZf70S3Z/8AyeLO+aInlmdbokrVy5LfaGS7JvqEaEjoVbh6zjqSepK5cmIiHGCwNN3tU2O6tafiFmtjYVjqtcOa0gOES0GLu0nRcuQzHR6HOF2dSn+7Z+hv0TejsylP91T/AEN+i9XJfkiGdHZ9MNtTZ+hv0URg2fkb+kLlyKCQb6CKWDZ+Rv6QrH4Ng0Y39IXLlqjFfAIBtOmAx0ADwVNBH/TevkTdAuXJOdU0HE6j/es/qb8VpcIfC7quXJ+k8mbU+A/DnRTXLkWr+j9iMH1EioMXLly0bPB5KiVy5UURcoL1coQrbqei8euXKeC32UlcuXIy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://www.zoovet.ru/text/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143272" cy="4265869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817688"/>
          </a:xfrm>
        </p:spPr>
        <p:txBody>
          <a:bodyPr>
            <a:normAutofit/>
          </a:bodyPr>
          <a:lstStyle/>
          <a:p>
            <a:r>
              <a:rPr lang="ru-RU" sz="4800" dirty="0"/>
              <a:t>.</a:t>
            </a:r>
            <a:br>
              <a:rPr lang="ru-RU" sz="4800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9124" y="214290"/>
            <a:ext cx="450059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Современные ингаляционные анестетики:</a:t>
            </a:r>
          </a:p>
          <a:p>
            <a:pPr algn="ctr"/>
            <a:r>
              <a:rPr lang="ru-RU" sz="3000" b="1" dirty="0"/>
              <a:t>1. Летучие жидкости: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dirty="0" err="1"/>
              <a:t>диэтиловый</a:t>
            </a:r>
            <a:r>
              <a:rPr lang="ru-RU" sz="3000" dirty="0"/>
              <a:t> эфир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dirty="0"/>
              <a:t>фторотан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dirty="0" err="1"/>
              <a:t>метоксифлуран</a:t>
            </a:r>
            <a:endParaRPr lang="ru-RU" sz="3000" dirty="0"/>
          </a:p>
          <a:p>
            <a:pPr algn="ctr">
              <a:buFont typeface="Arial" pitchFamily="34" charset="0"/>
              <a:buChar char="•"/>
            </a:pPr>
            <a:r>
              <a:rPr lang="ru-RU" sz="3000" dirty="0" err="1"/>
              <a:t>изофлуран</a:t>
            </a:r>
            <a:endParaRPr lang="ru-RU" sz="3000" dirty="0"/>
          </a:p>
          <a:p>
            <a:pPr algn="ctr">
              <a:buFont typeface="Arial" pitchFamily="34" charset="0"/>
              <a:buChar char="•"/>
            </a:pPr>
            <a:r>
              <a:rPr lang="ru-RU" sz="3000" dirty="0" err="1"/>
              <a:t>энфлуран</a:t>
            </a:r>
            <a:endParaRPr lang="ru-RU" sz="3000" dirty="0"/>
          </a:p>
          <a:p>
            <a:pPr algn="ctr"/>
            <a:r>
              <a:rPr lang="ru-RU" sz="3000" b="1" dirty="0"/>
              <a:t>2. Газы: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dirty="0"/>
              <a:t>закись азота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dirty="0"/>
              <a:t>циклопропан</a:t>
            </a:r>
          </a:p>
        </p:txBody>
      </p:sp>
      <p:pic>
        <p:nvPicPr>
          <p:cNvPr id="52226" name="Picture 2" descr="anast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286256"/>
            <a:ext cx="2936866" cy="2357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/>
              <a:t>Подготовка к  ингаляционному наркозу</a:t>
            </a:r>
            <a:r>
              <a:rPr lang="ru-RU" sz="4800" dirty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3" y="3143244"/>
            <a:ext cx="5929354" cy="35004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/>
              <a:t>Перед наркотизацией животным назначают </a:t>
            </a:r>
            <a:r>
              <a:rPr lang="ru-RU" sz="2200" b="1" dirty="0"/>
              <a:t>голодную диету</a:t>
            </a:r>
            <a:r>
              <a:rPr lang="ru-RU" sz="2200" dirty="0"/>
              <a:t>, применяют </a:t>
            </a:r>
            <a:r>
              <a:rPr lang="ru-RU" sz="2200" b="1" dirty="0"/>
              <a:t>слабительные глубокие клизмы </a:t>
            </a:r>
            <a:r>
              <a:rPr lang="ru-RU" sz="2200" dirty="0"/>
              <a:t>и проводят </a:t>
            </a:r>
            <a:r>
              <a:rPr lang="ru-RU" sz="2200" b="1" dirty="0" err="1"/>
              <a:t>премедикацию</a:t>
            </a:r>
            <a:r>
              <a:rPr lang="ru-RU" sz="2200" dirty="0"/>
              <a:t>.</a:t>
            </a:r>
          </a:p>
          <a:p>
            <a:pPr marL="0" indent="0" algn="just">
              <a:buNone/>
            </a:pPr>
            <a:r>
              <a:rPr lang="ru-RU" sz="2200" dirty="0"/>
              <a:t> Непосредственно перед ингаляцией паров </a:t>
            </a:r>
            <a:r>
              <a:rPr lang="ru-RU" sz="2200" b="1" dirty="0"/>
              <a:t>в носовую полость закапывают раствор местного анестетика </a:t>
            </a:r>
            <a:r>
              <a:rPr lang="ru-RU" sz="2200" dirty="0"/>
              <a:t>(анестезин, новокаин), а </a:t>
            </a:r>
            <a:r>
              <a:rPr lang="ru-RU" sz="2200" b="1" dirty="0"/>
              <a:t>ноздри смазывают вазелином</a:t>
            </a:r>
            <a:r>
              <a:rPr lang="ru-RU" sz="2200" dirty="0"/>
              <a:t>, чтобы предотвратить раздражающее действие эфира или хлороформа. </a:t>
            </a:r>
          </a:p>
        </p:txBody>
      </p:sp>
      <p:pic>
        <p:nvPicPr>
          <p:cNvPr id="7170" name="Picture 2" descr="http://data.cyclowiki.org/images/thumb/7/7a/%D0%9A%D0%BE%D1%88%D0%B0%D1%87%D1%8C%D0%B8_%D0%BA%D0%B0%D0%BF%D0%BB%D0%B8_%D0%B2_%D0%BD%D0%BE%D1%81.png/99px-%D0%9A%D0%BE%D1%88%D0%B0%D1%87%D1%8C%D0%B8_%D0%BA%D0%B0%D0%BF%D0%BB%D0%B8_%D0%B2_%D0%BD%D0%BE%D1%8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5749" y="759492"/>
            <a:ext cx="2711120" cy="2383752"/>
          </a:xfrm>
          <a:prstGeom prst="rect">
            <a:avLst/>
          </a:prstGeom>
          <a:noFill/>
        </p:spPr>
      </p:pic>
      <p:pic>
        <p:nvPicPr>
          <p:cNvPr id="7172" name="Picture 4" descr="http://vetclinic-if.ru/images/www/sluchaydnya/050620122/.thumbs/d932db31ddbc54acaf673a518b51598e_0_500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643050"/>
            <a:ext cx="2505075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04" y="186334"/>
            <a:ext cx="8301068" cy="77435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Техника ингаляционного наркоза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60692"/>
            <a:ext cx="9144000" cy="5679808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Во время наркотизации </a:t>
            </a:r>
            <a:r>
              <a:rPr lang="ru-RU" sz="2400" b="1" dirty="0"/>
              <a:t>следят за дыханием, пульсом, зрачковым и </a:t>
            </a:r>
            <a:r>
              <a:rPr lang="ru-RU" sz="2400" b="1" dirty="0" err="1"/>
              <a:t>роговичным</a:t>
            </a:r>
            <a:r>
              <a:rPr lang="ru-RU" sz="2400" b="1" dirty="0"/>
              <a:t> рефлексами</a:t>
            </a:r>
            <a:r>
              <a:rPr lang="ru-RU" sz="2400" dirty="0"/>
              <a:t>. Учитывают общую реакцию животного на болевое раздражение. По этим показателям добиваются необходимой стадии наркоза и проводят операцию. </a:t>
            </a:r>
          </a:p>
          <a:p>
            <a:pPr algn="just"/>
            <a:r>
              <a:rPr lang="ru-RU" sz="2400" dirty="0"/>
              <a:t>Во время наркоза </a:t>
            </a:r>
            <a:r>
              <a:rPr lang="ru-RU" sz="2400" b="1" dirty="0"/>
              <a:t>язык животного фиксируют специальным держателем</a:t>
            </a:r>
            <a:r>
              <a:rPr lang="ru-RU" sz="2400" dirty="0"/>
              <a:t>, чтобы он не запал в глотку и не закрыл гортань. </a:t>
            </a:r>
          </a:p>
          <a:p>
            <a:endParaRPr lang="ru-RU" sz="2000" dirty="0"/>
          </a:p>
        </p:txBody>
      </p:sp>
      <p:pic>
        <p:nvPicPr>
          <p:cNvPr id="6146" name="Picture 2" descr="http://www.littlepuppy.ru/Sites/littlepuppy_ru/Uploads/clip_image003.5CF7FABB8274404DBF432DC837E94D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23948"/>
            <a:ext cx="4071966" cy="3234052"/>
          </a:xfrm>
          <a:prstGeom prst="rect">
            <a:avLst/>
          </a:prstGeom>
          <a:noFill/>
        </p:spPr>
      </p:pic>
      <p:pic>
        <p:nvPicPr>
          <p:cNvPr id="6148" name="Picture 4" descr="http://vetclinika.com/sites/default/files/upload/%D0%98%D0%B7%D0%BE%D0%B1%D1%80%D0%B0%D0%B6%D0%B5%D0%BD%D0%B8%D0%B5%201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34520"/>
            <a:ext cx="4000529" cy="3214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53536"/>
            <a:ext cx="8329642" cy="15323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Преимущества ингаляционного наркоза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78634"/>
            <a:ext cx="8715436" cy="54793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500" dirty="0"/>
              <a:t>1. </a:t>
            </a:r>
            <a:r>
              <a:rPr lang="ru-RU" sz="2500" b="1" dirty="0"/>
              <a:t>Позволяет создать любую степень и глубину наркоза</a:t>
            </a:r>
            <a:r>
              <a:rPr lang="ru-RU" sz="2500" dirty="0"/>
              <a:t> (но преимущественно используется у мелких животных)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500" dirty="0"/>
              <a:t>2. </a:t>
            </a:r>
            <a:r>
              <a:rPr lang="ru-RU" sz="2500" b="1" dirty="0"/>
              <a:t>Обладает хорошей управляемостью  </a:t>
            </a:r>
            <a:r>
              <a:rPr lang="ru-RU" sz="2500" dirty="0"/>
              <a:t>(в случае передозировки можно уменьшить концентрацию газа или прекратить подачу)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500" dirty="0"/>
              <a:t>3. </a:t>
            </a:r>
            <a:r>
              <a:rPr lang="ru-RU" sz="2500" b="1" dirty="0" err="1"/>
              <a:t>Слаботоксичен</a:t>
            </a:r>
            <a:r>
              <a:rPr lang="ru-RU" sz="2500" dirty="0"/>
              <a:t> (препараты в организме практически не </a:t>
            </a:r>
            <a:r>
              <a:rPr lang="ru-RU" sz="2500" dirty="0" err="1"/>
              <a:t>метаболизируются</a:t>
            </a:r>
            <a:r>
              <a:rPr lang="ru-RU" sz="2500" dirty="0"/>
              <a:t> и выводятся через легкие)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500" dirty="0"/>
              <a:t>4. </a:t>
            </a:r>
            <a:r>
              <a:rPr lang="ru-RU" sz="2500" b="1" dirty="0"/>
              <a:t>Имеет низкую себестоимость </a:t>
            </a:r>
            <a:r>
              <a:rPr lang="ru-RU" sz="2500" dirty="0"/>
              <a:t>(по сравнению с неингаляционными средствами)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500" dirty="0"/>
              <a:t>5. </a:t>
            </a:r>
            <a:r>
              <a:rPr lang="ru-RU" sz="2500" b="1" dirty="0"/>
              <a:t>Обладает выраженной </a:t>
            </a:r>
            <a:r>
              <a:rPr lang="ru-RU" sz="2500" b="1" dirty="0" err="1"/>
              <a:t>миорелаксацией</a:t>
            </a:r>
            <a:endParaRPr lang="ru-RU" sz="2500" b="1" dirty="0"/>
          </a:p>
          <a:p>
            <a:pPr marL="0" indent="0">
              <a:lnSpc>
                <a:spcPct val="120000"/>
              </a:lnSpc>
              <a:buNone/>
            </a:pPr>
            <a:endParaRPr lang="ru-RU" sz="26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/>
              <a:t> </a:t>
            </a:r>
          </a:p>
          <a:p>
            <a:endParaRPr lang="ru-RU" sz="2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4100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/>
            </a:br>
            <a:r>
              <a:rPr lang="ru-RU" sz="4400" b="1" dirty="0">
                <a:solidFill>
                  <a:srgbClr val="FF0000"/>
                </a:solidFill>
              </a:rPr>
              <a:t>Недостатки ингаляционного наркоза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5354640"/>
          </a:xfrm>
        </p:spPr>
        <p:txBody>
          <a:bodyPr>
            <a:noAutofit/>
          </a:bodyPr>
          <a:lstStyle/>
          <a:p>
            <a:pPr marL="0" indent="0" algn="just">
              <a:buFont typeface="Wingdings" pitchFamily="2" charset="2"/>
              <a:buChar char="Ø"/>
            </a:pPr>
            <a:r>
              <a:rPr lang="ru-RU" sz="2400" dirty="0"/>
              <a:t>Необходимость в фиксации животных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ru-RU" sz="2400" dirty="0"/>
              <a:t>Необходимость использования спецоборудования</a:t>
            </a:r>
          </a:p>
          <a:p>
            <a:pPr marL="0" lvl="0" indent="0" algn="just">
              <a:buFont typeface="Wingdings" pitchFamily="2" charset="2"/>
              <a:buChar char="Ø"/>
            </a:pPr>
            <a:r>
              <a:rPr lang="ru-RU" sz="2400" dirty="0"/>
              <a:t>Трудность доставки и хранения анестетиков</a:t>
            </a:r>
          </a:p>
          <a:p>
            <a:pPr marL="0" lvl="0" indent="0" algn="just">
              <a:buFont typeface="Wingdings" pitchFamily="2" charset="2"/>
              <a:buChar char="Ø"/>
            </a:pPr>
            <a:r>
              <a:rPr lang="ru-RU" sz="2400" dirty="0"/>
              <a:t>Взрывоопасность и горючесть анестетиков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ru-RU" sz="2400" dirty="0"/>
              <a:t>Наличие  стадии возбуждения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ru-RU" sz="2400" dirty="0"/>
              <a:t>Недостаточное обезболивание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ru-RU" sz="2400" dirty="0"/>
              <a:t>Раздражение слизистых оболочек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ru-RU" sz="2400" dirty="0"/>
              <a:t>Кумуляция (накопление) анестетиков  в организме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ru-RU" sz="2400" dirty="0"/>
              <a:t>Отрицательное влияние на ССС (аритмия, гипотензия, гипертермия, ацидоз)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ru-RU" sz="2400" dirty="0"/>
              <a:t>Отрицательное влияние на функции печени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ru-RU" sz="2400" dirty="0"/>
              <a:t>Отрицательное влияние на фильтрацию мочи в почках</a:t>
            </a:r>
          </a:p>
          <a:p>
            <a:pPr marL="0" indent="0" algn="just">
              <a:buFont typeface="Wingdings" pitchFamily="2" charset="2"/>
              <a:buChar char="Ø"/>
            </a:pPr>
            <a:endParaRPr lang="ru-RU" sz="2800" dirty="0"/>
          </a:p>
          <a:p>
            <a:pPr>
              <a:buNone/>
            </a:pPr>
            <a:endParaRPr lang="ru-RU" sz="2400" dirty="0"/>
          </a:p>
          <a:p>
            <a:endParaRPr lang="ru-RU"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Способы неингаляционного наркоза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6236"/>
            <a:ext cx="5929354" cy="4997473"/>
          </a:xfrm>
        </p:spPr>
        <p:txBody>
          <a:bodyPr>
            <a:normAutofit fontScale="92500" lnSpcReduction="20000"/>
          </a:bodyPr>
          <a:lstStyle/>
          <a:p>
            <a:pPr marL="857250" lvl="0" indent="-857250">
              <a:buFont typeface="+mj-lt"/>
              <a:buAutoNum type="arabicParenR"/>
            </a:pPr>
            <a:r>
              <a:rPr lang="ru-RU" sz="4300" dirty="0"/>
              <a:t>Внутривенный</a:t>
            </a:r>
          </a:p>
          <a:p>
            <a:pPr marL="857250" lvl="0" indent="-857250">
              <a:buFont typeface="+mj-lt"/>
              <a:buAutoNum type="arabicParenR"/>
            </a:pPr>
            <a:r>
              <a:rPr lang="ru-RU" sz="4300" dirty="0"/>
              <a:t>Внутримышечный</a:t>
            </a:r>
          </a:p>
          <a:p>
            <a:pPr marL="857250" lvl="0" indent="-857250">
              <a:buFont typeface="+mj-lt"/>
              <a:buAutoNum type="arabicParenR"/>
            </a:pPr>
            <a:r>
              <a:rPr lang="ru-RU" sz="4300" dirty="0"/>
              <a:t>Внутрибрюшинный</a:t>
            </a:r>
          </a:p>
          <a:p>
            <a:pPr marL="857250" lvl="0" indent="-857250">
              <a:buFont typeface="+mj-lt"/>
              <a:buAutoNum type="arabicParenR"/>
            </a:pPr>
            <a:r>
              <a:rPr lang="ru-RU" sz="4300" dirty="0"/>
              <a:t>Внутрикостный</a:t>
            </a:r>
          </a:p>
          <a:p>
            <a:pPr marL="857250" lvl="0" indent="-857250">
              <a:buFont typeface="+mj-lt"/>
              <a:buAutoNum type="arabicParenR"/>
            </a:pPr>
            <a:r>
              <a:rPr lang="ru-RU" sz="4300" dirty="0" err="1"/>
              <a:t>Внутриплевральный</a:t>
            </a:r>
            <a:endParaRPr lang="ru-RU" sz="4300" dirty="0"/>
          </a:p>
          <a:p>
            <a:pPr marL="857250" indent="-857250">
              <a:buFont typeface="+mj-lt"/>
              <a:buAutoNum type="arabicParenR"/>
            </a:pPr>
            <a:r>
              <a:rPr lang="ru-RU" sz="4300" dirty="0"/>
              <a:t>Подкожный</a:t>
            </a:r>
          </a:p>
          <a:p>
            <a:pPr marL="857250" lvl="0" indent="-857250">
              <a:buFont typeface="+mj-lt"/>
              <a:buAutoNum type="arabicParenR"/>
            </a:pPr>
            <a:r>
              <a:rPr lang="ru-RU" sz="4300" dirty="0"/>
              <a:t>Ректальный</a:t>
            </a:r>
          </a:p>
          <a:p>
            <a:pPr marL="857250" lvl="0" indent="-857250">
              <a:buFont typeface="+mj-lt"/>
              <a:buAutoNum type="arabicParenR"/>
            </a:pPr>
            <a:r>
              <a:rPr lang="ru-RU" sz="4300" dirty="0"/>
              <a:t>Пероральный</a:t>
            </a:r>
          </a:p>
          <a:p>
            <a:pPr>
              <a:buNone/>
            </a:pPr>
            <a:r>
              <a:rPr lang="ru-RU" sz="4200" dirty="0"/>
              <a:t>	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1986" name="AutoShape 2" descr="data:image/jpeg;base64,/9j/4AAQSkZJRgABAQAAAQABAAD/2wCEAAkGBxQTEhUUExQWFRUXGBgYFxgXGBgbFxgYFxcYGBgUFB0YHSggGBolHBcaITEhJSkrLi4uFx8zODMsNygtLisBCgoKDg0OGhAQGywkHiQsLCwsLCwsLC8sLCwsLCwsLCwsLCwsLCwsLCwsLCwsLCwsLCwsLCwsLCwsLCwsLCwsLP/AABEIAMIBAwMBIgACEQEDEQH/xAAcAAACAwEBAQEAAAAAAAAAAAAEBQIDBgABBwj/xAA+EAABAwIDBQYEBQIFBAMAAAABAAIRAyEEMUEFElFhcQYigZGhsTLB0fATQlJy4RTxI2KCkrIVFjOiByQ0/8QAGQEAAwEBAQAAAAAAAAAAAAAAAQIDAAQF/8QAKhEAAgIBBAEDAgcBAAAAAAAAAAECEQMEEiExQQVRYTKhExUiJEKB8BT/2gAMAwEAAhEDEQA/ANNQ2hTo0h+K8N3SW8zumBAFzaEmxvbIgxTaG8N4S48w0ZeJWbrNqPeSd4E/mN3u6fpCsbhmtFx4anqcyvQx6THHmXLPJy6zLJ1HhDI9o8Q+Yc/w3W+wlRO2sQCZc8Dm930S7+uaDuyG+Nh1U2Br9HOJy/xaTb8gN4kJ5KEf4pCQWSfO5hju09cZOf8A7z9Fze1uIH5qn+4fMJfX2c7ehpbzBqMkHUXIPmFzdkVjlun/AFs+qEVgq+B5Rz9Jsas7Z4j9dT/0Pu1WN7dVx+Z/+1h+SVf9v4jPu/7m/VTbsCqM4jjvTAsi3pvgCjqvkb0u3tfU25sHyRdPt9U4t8aZ+TkkZsdxIgt1AlwuVGps4gFoNObfnEnkIPTqk/bPpIetUu2aRvb92u5/tePmrqX/AMgcRT83D3Cwz8GTIM+CGfgnCIJz8U3/AD4GI8+qifS2du2HNrPCp9QlWK7U1nO3mugZgN3SAOayLsOS2DmfuUI/DvY4XjmOAzWhpsSfH3BPUZ339j7F2Z2r+PRD3QCSRnnBiY0TKi4cRmV8VpbZfuxv7rRMaTfO2aupbaLTIc6fQ9ZXNP06cpNo64eowiknz7n2s5KK+SDtTU4u9FMdrav6n+il+XZvgr+ZYfk1m3e32HwtU0iypUc2ziwN3WkiQCXOF7p7sPatPFUW1qU7rpiYkEWIML8+7eFWriKtUAv3nNLjY3gC+fBavsj2gq4XDNph1t5xI3QYJOXsudadylti+f8AdHTLMoQ3yXB9nK45L5zT7d1Nd09WH5Iml2/OrWHoYPqqPQ514IrX4H5N2sh20xpaN0fEA7d/cRE+6b7J28ytTLj3SMwflOawnbTahq1N6mf/ABzAtfiufa4umdSkpK0IcLV/B7j71CBvagToedpTDZWNeKwAdAkWtAM3SDDUw8/iEm5vOc5H2TfY0OrsAndDrnigzH2embDooOugWbbo8SOoKtpbSpHJwPK8oWEKNJD1GXRIxzDm5oOo3hIPBVucDJkeYTWgJOwDc91VUYj2U7BU1QJzQQwAWrleQOI8wuWAZPb2DdSd3W950xbTj5keazJpwQKpaC4/m3gDzLmBzjpa2a+uYp1NxDag0gE+VjnosttbYVBpEvkl29uxYeK6dP6jFRqfBx5tDcrj9+jJ7tNrCSxjuAZTcBb/ADVHkxz3Uso7XrAO/Dp02C8DcYfVwkrZ7WwjHMDRDbCABDeAtbisti8GWflJ6C3S0ldemzY817u/ZkM2OeL6evgFZtSvHeqOB/ysa0f+rVfQxFao4NFRziTAG84T0EptsLs5VrSd0tAiLXM8J+7r6X2Y7L0aJD92agJu4hwHAiGi+XRHLqMGN7VyzY8WWauXCMl2e7IVK0mpLQDI3pmLQTN73HjyW7p9nWANECAINszESU6a2Pv3Ul5892TmTOyNR6M5/wBsMEEWgHzMd70PmgKvZIA7zfLyuPJbJeEKbjOK/TIfcn2j5/j+zwaCQCYhJK+xwDcEa5ZiLL6pVZOiW43BtP0KlDWZIumN+HCfg+YM2Yc8z9/VJ9pbLqlxkGOXDQBfTa2z2jhZA4ikDORld2H1Bxd0QyaKMlR8rr4AtgxM2EcTkAmmDwYaLgE6/wAclrMbs1pyFgZ8ckK3ZkLsl6h+JE5I6DZK+xIMKNGjyXlfZbnMIa25B6gxZaVmHYNJ5aIhuII+FoC4p6mT6OuGmiu0ZHYfZjE7ty1s52vMZ36pjhex7mu3qlRsEGQMpnQD7um9bFvQtbHmIm6gptO0XcU1TIVezFLSpfpbxS7afZgQC185AgD1XlbHuBIBg6fQrxu1fxAYtUbm3jnkr49bli7s5p6PDJfSeYgChT3A8kEzHDQgeIWdYS3eM72eZz+nDwTfb2Ia6N3vSN4QLRYOF7yAQeHRIiOB1IupZJucnJ+S2GKjFRXgtNYODd0Fp/NkfALTdmMLFzaMkj2Xgi4gAG5+ei2mFwwY0NmPWVJ8lei5zFWSQ4QSNZHt96AquriWZb3kh6u0JIgExwBRSElNBtQxmVFlT9M+yqpPc4yBHN2fkvXU5+JxPLIei3CBbZL+odPdcR0JKV7YxhaDBl7tSZPX+ETisRHdZc8sgqMNs6++87zvQLWbaKqOzKxAJrOBOkz5rlodxctYdiNV2yx39O5jQQQQYnNpsDJ4XCyA2gXm/evPM6QtR2nFPEV2u7vdZ+aQSJNwM1DZeyac70T7dAAvHeaFvaeisT2rd2IMRgatV07pA9AFpdg7BDWy5oBORdcuPBo6LQYOgxokjo0D31800pkG8ZCBb2lWxXPt0c+SSj0gLZuzgGd4ZzbllfqmLKIEQIhWBcvUhhiuTkcmzlxK8lQL0J5kkCj11SFEVQUu2nWgQfvklzMYbx5aHh0y9VxPPOReOG1Y5xeMaz4ilO0cX+mTIVOMxYc0tcJEa3zGvBZ44t9M7ubNDwtl6JUrKKKiD4zHOnMjiFVRqkk30RGNY2p1i3AhV06UAA+K6IgZbh6ts859F653KIz/AJQtcRl/aF5SxJ1TChP4fPPl98FBrIyVLcYXOtYD34KYxQNiOOSIDwuN9OqqqYbfGUcwiy5sZ+a5r4Nx5ZdUbAZzaOyYEiSRkkjaJDt4yHccv7r6IxzHWKV7S2LJLgZF/CEewGPx1WRvGbST7OyytdV7LwRqthsndMTBjlBWr2fhA05TxU3YhjX7o/DZum293RcA7wGU5+SLQq4doGwWFe0btOGnUnPrxTBmD3RNRxfx4cbKvHVt1ocX04OrT3v9O6TJ5JdVxNeqS/cIb+Vu9BjS0ZoBoJFMveCAGsBBMDMC8DlbxRtJhMuObjPnoltLaO4xxq74bAEPAmXGBulok5FGHaNIgbrzPMCP+U+i1BVIvq1A0ZoWox78zutUqDJuTM6hGMmMsljdg1PCgCFxEc1c5ig4IBK9/kVynulcsYcUMWxx3n7z3HjEfUrRbNw5qDfcQ1gyAz6LNYJukx+2L8k/wWHbA3iN3PdHziZ9V5UdOoO5HZky7lwPKFQfkaept5IhgM3/ALffyQmFDRFt0Ad0WiEU91xwP9/kumDrk4prkvavSqxUQ2OxYYJXW9RGEeBFFt0EuQeKda2fBLam2LCR6+NlIYtr4dN9Ln1XDknvdl4Y2nyU18VvNIiYNwcx95pU/FbrozaI8j73V+PxYzae9kQdUkxeIGeZGovbWRwTwiVfAe/EgHcdqO6eI4eqAqnNsjSOnJeMxTHNuTxHl9/dkDjnk5GDoRHk4Z+KqkI2X0wRyhSr1zFs0JQryy5735h6qArgzIVEhWye+DIHjKCxGMizenj81a/FgWa2/Obc4hVisNS3rlH8pgBFNpDRp191wdbO/r4feiqqVyREyOev8LxtSBwIzyn+EQBTRLXAjXneIkBX4d+XiPHh7pfVxoAB005/zzR9K7SY4H009UDFgcM/voifxrDVK6tVvG+ceCrp4skW8L6rIA6fQ1AzVdXZrX/Gxrv3AH3QQxjspXgxDo++GSYwXQ2JQZcMaDyCJGz2k/FHgltPFOnPjZH08VMI0AqqbD3jO8CIILXAwciI4EELzF7GEHuuIgd3uuPgbeyLq4ggSBcR6m9tei8/qnZaC33KYApweG3GhpBbEwDcgTNzxRMo52NH5iI5wh61VkTu+SWglKi4ryjUY4wD9/fsrC2LRdBmKl4rCF4gEnhajnG8saBJzykHQQdOP102zi0kNAubCbxz8tOcLO4dxed69jJEjLQDynVOdnWa0Rui0m888s/PguSZZDetQIdJcXSA3daTa0eF9easoY1zQ8PYQ5sWzsRmOIshmYttPujvSAZPInjf3yS7ae1nEdwkRlImTcw1wPoVNWCvcdN2owsHAznyOVsiEs/HNR3w2iSHAuJGVo9/SVnTjDbfcc5kb2fGw90UMad+wi0TvXA03ZOsahbYPGl0OcTiKchpYPAi3WPoga9QuH+HAAzdF+iGxjgTMNBOZm55GAbGxz4ZoHGbSLQGwIGkkD6+aKiGy/FE7tzI1nNJq1cAyJ8Y9bquvXOcnyPzv4ICuCbzHPMnwVok2wmtiZ11y06yvKOKIEZxlA0QdMf57/easJkEN8+KsKTqYqTYSZA1HnorcM7eF/7fYUMNhLSbAT9/fBQpYxodByMz1B0ELIB20MVuACRFr5ShW1ZMBpve8kE+GXupVHtcTTPekndNsiRZUNrOY6BSqOtEAQNIg5HrzRMMMLVcQQTBEWd96qVfGAADjpmPAoeg99UOO7ukGLxoZm1purQwfD1J4G88EQHCk3pJtqDy6J1hQdxxOgFr+vmlWDo97d3IGhjPpKa42oWtI5Rz0P2FjCfGva6wz8rheYZ3DUXHh9UDiapB/U3X9XUcVbQxoDgczpxM6EIAG9E3yUqjzaOo+aobigbDL6qx7i2dTnKYxc245eq8ovLRYE9fdUsrF17AZZ+nVWkwySY1uYjzBRASfi3G0/JVOxRgyT7ngq6z8r6WiOHIT/dC1mkE9OXhJzRRi5+KIHEHK1+GispYiBfw8kAarW5NzPePTqgW4w1Kgps3ty+9UDZggEiOU2n6I0Yv2vj3U6jXNkhsb4GQB19rc1qMBihUaRIkX8Egp4UQGm4iSJzMglzjrcDPgh8ZjzhwKnwy8NHB29No8JQoz+DWLlRQr7zWu4gHzC5KYowWPFMj4iDxEifomQ2uRx57xjkCLIA0i7Ow6eVrlVFgEARPHdAPhKi4plExzXxjg0A3m7t4yeV5HzQtXHkCAA0G870+4zytySirSl9nOn/VfpARGC2fUfNnScgDJPM2iPJLtQbZP/rLx8QkZiABl4W6qDsZbvQCeN5JvmTA0UxsWoCZdERbSTxBH3Cv/wCnvYJDQ8C5acuZGW6fA80HQeRUzbNUjdAAN8wNNSRKKwzn1WkugnQ6+fTNFYZtO7gzvCN0SN2HadB8uSi3EtbekCLkxeC4Egi2Qhw5WC3AQepg91pFy8SOQHEc+Sz2Jb+5ztbQ0cIvJ8VpxXHeYbTkeOYI5ZIV+BBHVYBn6R4+Vgi98iYBRR2UQbT6T/CObg4ETfzHmVVMUUPa57YJIGtvXmhX4NzcgSOMLWMpboyHzQ9YnhkmswipM3chJNy49fqmH9FvOa5zy1kQWjMu5clZSxtMuADQTxIsOqY1aAIBJDnC4/SBxgW4LAB5IO7oMuSoBl8+HL6n+FGrV3nCYtkQBnPLLP3VFes4SBBM25CxPUooBZjcd+G2SASJaDYCYt06cQh6G0CGw83cM7Seeed/dA1KBqS4yYEgHMu+x6oR9SSA0WEbtpEOvIjkD5FEB7iK5aSBMTn1OZML0VDvktvaxmb+GZhD4kQ6+UeAgxw5eyJ2XgoAmCBOZuD00sf7oJGsYYSCA7/Nb2gzz90fUqE3zkR8kIwZAAQM7ZkqbWiZdEzYCZ6d72TALHV4i1jY66ajPh5qQeSRMXPHSNdNVU9u9Jzi3W2XBQp1AJ5nQDkPAX+80QFdRjgHNaTEbzYtB88rnmhqmItvExYTkBvZzz1+aMdlnqLxwnu8rcuCHqYJwHe73hxOiJrAaVB9ZwaQfw9Yzdc5TkMrpq1zWdxpEtGQNgAdSrG2AAtwvwNxa/8AZJsa7iCQL7ujnA91xj25LGGzXzEOBBInUGR/4285H3ocNi/1Ja1xIY2HO3SM4jcHh7pZswXuLNaJMQMzkPHPNanYRLmOJ/VZawBzdmsAAG9AsPDxXK0MXLUCxBSpXBO6Bw+pkSZ080x3Z/TAPI8ogWlLcLiWDMmIEkCbagRx480cceDZstAGhM30tYDoueRZFb6lPejdg5mQJJ8f4TrCQ1gcJ3IMguNzwEmWj05pThMLvS5xAHMi/wC76WspYrFMAbTBL4EchybKRq+BkwykSBvNqboOhcHAjgRHHWyhicQ7dIIaZ4CZzyOiVDHPB7tIAXuS75Z9LqX9U42cJHCHWM2ISbRrOw2HA+HeBIkzaP23vp9hGGlBgQCQAYBO7a45KFKr3rlvSZPQ+MfZXtZ+62dT9c806RgSts5jbAudexOmpvwXjaZtB/nzUsTirAAx4KOHNhr4ItC2EtpkiTA91a2sMgAI4e5QtTEcjbmIQlZxMgWHL7zRSNYVXeL3v80GKzRPfG91+SBq0YJM55njdC4h7A6SSDaTu26deiegWHf1YcSCBnaAL8iraNfdkOETl3gfG2XCyW/1zSN0PLnZmBMfLwRBotqECoASIIEGT/bkihQqrUaIInjcyCZymCQFS7Di2oJuBmAc+okZ9EWaYgDKBaDYSfZQb+ofqPgQQJE6TdNQCn8AtOYIi314FA7kGIFnGem6IH+5x6wmuJqCALGbX4gH5geqApsDSHSIAaTbOXW6a+SIAbEYccLa8YzHWPqqcJTgmSPXLO8Jnjae60ybn0HAeiWYV1yOOfXVBGDGVTEN8eXRWBxyE9crZa3Xn4Y59Rl4ogUZF87X5ck9ABy4gZdL3PmPRVmp5DOOGs+Q9FN7Jtn5emgQdannOWUSBkM/TL2WoAVhntBlou65JOZ4+/kifxC7hHDXMxcae0JLvgCDmCRBnvA8Oa9biyTEwCZMGIuc4veM0TDWu0QO9ETlxvc+HuUM6lJygmBpPAW8h4q1r8iLjrYcT6HzVdd24x7xYgACZmbQDzz8ljBWBqtJc0QYMOPPl0yWs2VS3aTRnn5SsR2Pwbj8WZJLtYt6r6C0AAAaBI2ZHraa5EALkwD5/QxO6NJPiY+XFVux1448Mo1n+fVCEkH4ZgaKID9BE8fZK4lLDv8AqjphsgW1t0PIDRWnH02m5vxiTa8DgldSjVPLw5ZoJ2zHnMkobTWP6naanMOk6Tlr06ZK520adUAAsDeF7Dj/AHWbGyTNwTx5q2ns98zBmbDgeJ4lB40HcahlZo3Qb66aaxlw+873UnPjh10SDBNc0wRnmfe60eDrhwIAsPM/whtoNk6GFDbZx93XtUcUVZok+SHqUi4jei94S0YArk8Z5IbFVyARkOVymRwwGmenohKzb3iMuvP74LUYWvxDSd15scuX3HqqRTZuaBosQT1zKJds9rhLQQ4ZJO7B5gzEyOmcHiEUYOds6mWg03Bpixvbq3gisJScIDyTHA2MZG4kIPZ9KJhus6zzH0TLE1msA3zMa5EjnCcVhP4ou4mwmCY1Ay8UHUxG9IbYe8fYQdauXkTlcxkMh9Aq3Yr09/sogGG9Il14/n3VRIABdkbkekdBMpc/HDI218vv1QWI2oHalwz/AI+awBpjcSTlrMffVBUSQ5o1JMnWM5QGI2m42Y0+PiqaVepvbxvyTKJrNY128BbU+cK2oSI1nyPNJ6W2KZMGWH25yEbReAC5pEHUmNOKICx788z05i0eCHqCZgbuevjyRW5ll3jeSL5a6xZRexrc3AZ+ousEX4ilNnHKwOc8c/uyEFKDImNY9r6pnWexxN2zHLO/NJNob1OpnA4jRYwzw2J3HAO68gTyF8kZXYKkU2NgTM6EpDhNobxl7QTq4Dpf74LTbKcd5ABpdhbMFJgtf7+SauZdTpCw6Bc8XU49jMn5LlKV6rEzKMwbeCMp4No/KEXsWixxO+5rYFt6QCeBi8dEXtU0d4ClkMyJgniJuOk6KLbKATcEOAVzNlU/035qygEawwptsZIBOym8B5KQ2aIgAX5I5t0ZSZdK50MomedsMQl1bBGk6WhbWo4JZjqG8jHI2zOCENGpPAu/L96KxtKAATLnZn6clF1EU3TEhEcxfhx/hWaETBcTusiZ6Zknnx++KT4mo4kudYQQ1uuefVOyy5JzNhxA/tKEqMmSB3QY6wNPRLQxnqtEi8GchcXvYX6qbSXjvthw++9CPr0gSQbzflnMBeUqcHQA6DL+EpinC0g052OhukvaDGblQiJiIn3WmFAG4/uqdo7GFcDR4ytmOCdCMyVLE1Kgy++KIp7Oe7j0C3myuyI3ZIWj2fsGm0CyuoIk5Hyn/t1+bh5rwbF0hfVdp4VrWmFmalG6L4MuTPYbYjQLr2pssaBaJtKy8/CEpLGoxGN2OeEJLjcA4CLxw0X2vDbNa9kOAIhIdodkp+C/IpVlXkO1nzGjWqsAE7zRcA6Gc2nMFNHhtc7zSN7PdIhw4yNeot0Tyv2ec0wWwvKXZkuzgX0zHMJm0ZC/A0JMEX+8kVidmAthGVNl1aeoqt4ExUHR2R8fNXUKggxMjNpEOH7hmOuSMWmZ8GUxOFLHC0NBv8/RbLYWD7wOgj+El2oN8ERMi3itvsLBlrGA57rZ6wpzdDLka7sFdTuVaRcqtnxJYGkSc3kVyIAC5XJF1Ts5Qd8JLPUddD6oJ/ZaoPhLXeN/IgD1RGB7T0HRvbzOokf+sp5hMZTqfA9ruhv5KX9FHwZOpgKtP4mkeFvMW9VEPPhx0W4ZOvooVcO13xNB5xfzzQcEzKZkaNT0RAxEBO6uyKZylvS/nN/VBV9hH8rgesj6z6KTxMdZELKmIleNcrK2yqrfymOQn0bJ81QxhH3dDbQ26wXH0ZSlhNN06HNParZQVbDAq8Oicuys98jcFj8TtY4AcSvKjOMco5HIePsvRRNPjB9CrHgFoIv4+aEkZMVVaZIHn5wIQLy1sjmes5yjn1pLgLAEyfb5pZisQ2cuEnhlmloYvbV0OSJoVINjEcEo/qDEAW4n6aq+lVEX++iXdQas32x9pNeI/MtC1kNXy/B4zccCHar6Ps3GipTB5LohOyM40K9uZLOli0O23XASbdWkwJFQp2XMpXV26rcLTlw6qbY47wVMbpsiNn0gXKVFkMRGzmZrl7dFHwj3EbMpv+JgQQ2FTgwIunRCiAjKLXBNSZhNq7NDDmljdntqPAcJiTOogTY5haPbd3JdgWXeeDD6wE6k9pSluB8DsdhZvbxG6QAIb1zifVOcJSuIVWEZFLq72ARWHF1nJvs1JEH6qqiblWVMiqqOqrAnMIDlyiFyuSMaxyIptyQtAI1imVDsFtOpSnceQJkixBPGCnGG7V1B8bGu6SD8ws74KTLcULaNVm0w/aai74g5nUSPS/omWHxtN/wPaeU38s186IUgtv8AdA2o+lwo1aYcIcA4cCAR6rB4XaNRnwvcBwkkeRsmtDtHUHxBrvCD6W9E25A2seVdnUj+WP229MvRB4jYbD8LoPMfSI8l7Q7Q0z8TXN8iPr6JjRxDHiWuHt7rUblCWpgniQ6iXt403NPjDt0+AlZjG0m0Xbzd4D9FRrmHw3hfwX0I05uFVVa7wRZkfMqr27rt0WzOef0ukG0CGMLtRcadD5L6ritnUzP+G0E5kAA+MZrBdqNmHvDQ/f0SNDpiLAB74c4kNIkePyROJAaAZ6Wny/lUUd8loe3d3Wbtpgm1/IeCYOO7u2EWiQPsJKGOw9QAN35vESABw4ZrY9msXuks0OSyG0WuqMiQMonSDpGSO7P4t0hrrOB+xzCK4YHyavaj5cl7mq+tUklVFO2IiKLwLe8qWsnJHYGldTl0Mhxuw0Qi8ELKh2SMw4so4lckNN/pJuUDkpuUKmSfL2RRldq/EhMKzuVDxLR6z8kXtL4iqWD/AAer/Zv8pfCOjyFUmf4bPE+qkzVS3Yaz9vuqnGx8EImZXWyVVDJe1zZRo5LoxkZl28uVZcuVyZjKTkdTfZL6aLYpFAo3UmFVg8160zolCEjJWCSh2nJXAZQSPnyWoxbREyFY1VsCuaFqDZbSbJWk2XQ9El2dSkrU4RsBUghJMvXhC9XKghVUoApD2i2c0sk2jJaNC7V3fwn7xgR/b1hBpBTZ8c2jjm0zugAuMwEAzB1XvFSu7utG9Dcp0Hgm+0diPFWQA6Yy0AuZ+9FHaFZrmfg2ndiRpOp4LnLlVHHNcfaEXTb3gQYMpBRMjg5se8GOUJnQrBxgG4+i3YHwbNlIkA7xE8WyPDdIPnKmMI45bp6Og+TgPdE9m3h9MbzgDwMJ0dnhMkIxB/TOb+V3lP8AxkeqN2ZBdcieEiUw/oIykdFCphXHOHfuAKEoWgphrqaKYLJIMPGQLf2OcPTJWNr1G5VCf3sB9WbpQxw2u2CTsbuUK/wlLm7UeDDqbXc2ug9d1w+asq7TbB3mvb1bP/CUcitNgS5EGNzK8eP8Ng5uPqB8l7i3g5EdNVLENgUx/l9yVF+CwVVPPJoHohXOt4omuM4KFfkhFBkU4o2C5ggBV4goN20wwN3rBzzTaTN3DQkCG+K6ca4IS7DyVyobi2nWOR0XKoggxLQHGAAuoZr1cpMoixgsp08vNcuQCSYiKK5ciYvarqWS5cigDjZQ91pKWQXLk8RWSXLlyYU5L9v/AP56v7fmFy5ZhRhA473+hYSmf8Sp+8/8WrlygXQfs35O+SjgD/8AacNN5eLkEKzZ4QWR2GrOae64joSPZcuRRjY4FxLBN+qtcvVyqyXkg4KlwXLkrGQNiRZBMcVy5ZGDRTDh3gD1E+6z+0xuu7tulvZerkJmj2Gt+HxQ2IyHiuXLlXZdgmJzCL2E0H8VpEt3iYNxP4YMxxlcuXVj6IS7MTWHed1PuuXLkxJ9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8" name="AutoShape 4" descr="data:image/jpeg;base64,/9j/4AAQSkZJRgABAQAAAQABAAD/2wCEAAkGBxQTEhUUExQWFRUXGBgYFxgXGBgbFxgYFxcYGBgUFB0YHSggGBolHBcaITEhJSkrLi4uFx8zODMsNygtLisBCgoKDg0OGhAQGywkHiQsLCwsLCwsLC8sLCwsLCwsLCwsLCwsLCwsLCwsLCwsLCwsLCwsLCwsLCwsLCwsLCwsLP/AABEIAMIBAwMBIgACEQEDEQH/xAAcAAACAwEBAQEAAAAAAAAAAAAEBQIDBgABBwj/xAA+EAABAwIDBQYEBQIFBAMAAAABAAIRAyEEMUEFElFhcQYigZGhsTLB0fATQlJy4RTxI2KCkrIVFjOiByQ0/8QAGQEAAwEBAQAAAAAAAAAAAAAAAQIDAAQF/8QAKhEAAgIBBAEDAgcBAAAAAAAAAAECEQMEEiExQQVRYTKhExUiJEKB8BT/2gAMAwEAAhEDEQA/ANNQ2hTo0h+K8N3SW8zumBAFzaEmxvbIgxTaG8N4S48w0ZeJWbrNqPeSd4E/mN3u6fpCsbhmtFx4anqcyvQx6THHmXLPJy6zLJ1HhDI9o8Q+Yc/w3W+wlRO2sQCZc8Dm930S7+uaDuyG+Nh1U2Br9HOJy/xaTb8gN4kJ5KEf4pCQWSfO5hju09cZOf8A7z9Fze1uIH5qn+4fMJfX2c7ehpbzBqMkHUXIPmFzdkVjlun/AFs+qEVgq+B5Rz9Jsas7Z4j9dT/0Pu1WN7dVx+Z/+1h+SVf9v4jPu/7m/VTbsCqM4jjvTAsi3pvgCjqvkb0u3tfU25sHyRdPt9U4t8aZ+TkkZsdxIgt1AlwuVGps4gFoNObfnEnkIPTqk/bPpIetUu2aRvb92u5/tePmrqX/AMgcRT83D3Cwz8GTIM+CGfgnCIJz8U3/AD4GI8+qifS2du2HNrPCp9QlWK7U1nO3mugZgN3SAOayLsOS2DmfuUI/DvY4XjmOAzWhpsSfH3BPUZ339j7F2Z2r+PRD3QCSRnnBiY0TKi4cRmV8VpbZfuxv7rRMaTfO2aupbaLTIc6fQ9ZXNP06cpNo64eowiknz7n2s5KK+SDtTU4u9FMdrav6n+il+XZvgr+ZYfk1m3e32HwtU0iypUc2ziwN3WkiQCXOF7p7sPatPFUW1qU7rpiYkEWIML8+7eFWriKtUAv3nNLjY3gC+fBavsj2gq4XDNph1t5xI3QYJOXsudadylti+f8AdHTLMoQ3yXB9nK45L5zT7d1Nd09WH5Iml2/OrWHoYPqqPQ514IrX4H5N2sh20xpaN0fEA7d/cRE+6b7J28ytTLj3SMwflOawnbTahq1N6mf/ABzAtfiufa4umdSkpK0IcLV/B7j71CBvagToedpTDZWNeKwAdAkWtAM3SDDUw8/iEm5vOc5H2TfY0OrsAndDrnigzH2embDooOugWbbo8SOoKtpbSpHJwPK8oWEKNJD1GXRIxzDm5oOo3hIPBVucDJkeYTWgJOwDc91VUYj2U7BU1QJzQQwAWrleQOI8wuWAZPb2DdSd3W950xbTj5keazJpwQKpaC4/m3gDzLmBzjpa2a+uYp1NxDag0gE+VjnosttbYVBpEvkl29uxYeK6dP6jFRqfBx5tDcrj9+jJ7tNrCSxjuAZTcBb/ADVHkxz3Uso7XrAO/Dp02C8DcYfVwkrZ7WwjHMDRDbCABDeAtbisti8GWflJ6C3S0ldemzY817u/ZkM2OeL6evgFZtSvHeqOB/ysa0f+rVfQxFao4NFRziTAG84T0EptsLs5VrSd0tAiLXM8J+7r6X2Y7L0aJD92agJu4hwHAiGi+XRHLqMGN7VyzY8WWauXCMl2e7IVK0mpLQDI3pmLQTN73HjyW7p9nWANECAINszESU6a2Pv3Ul5892TmTOyNR6M5/wBsMEEWgHzMd70PmgKvZIA7zfLyuPJbJeEKbjOK/TIfcn2j5/j+zwaCQCYhJK+xwDcEa5ZiLL6pVZOiW43BtP0KlDWZIumN+HCfg+YM2Yc8z9/VJ9pbLqlxkGOXDQBfTa2z2jhZA4ikDORld2H1Bxd0QyaKMlR8rr4AtgxM2EcTkAmmDwYaLgE6/wAclrMbs1pyFgZ8ckK3ZkLsl6h+JE5I6DZK+xIMKNGjyXlfZbnMIa25B6gxZaVmHYNJ5aIhuII+FoC4p6mT6OuGmiu0ZHYfZjE7ty1s52vMZ36pjhex7mu3qlRsEGQMpnQD7um9bFvQtbHmIm6gptO0XcU1TIVezFLSpfpbxS7afZgQC185AgD1XlbHuBIBg6fQrxu1fxAYtUbm3jnkr49bli7s5p6PDJfSeYgChT3A8kEzHDQgeIWdYS3eM72eZz+nDwTfb2Ia6N3vSN4QLRYOF7yAQeHRIiOB1IupZJucnJ+S2GKjFRXgtNYODd0Fp/NkfALTdmMLFzaMkj2Xgi4gAG5+ei2mFwwY0NmPWVJ8lei5zFWSQ4QSNZHt96AquriWZb3kh6u0JIgExwBRSElNBtQxmVFlT9M+yqpPc4yBHN2fkvXU5+JxPLIei3CBbZL+odPdcR0JKV7YxhaDBl7tSZPX+ETisRHdZc8sgqMNs6++87zvQLWbaKqOzKxAJrOBOkz5rlodxctYdiNV2yx39O5jQQQQYnNpsDJ4XCyA2gXm/evPM6QtR2nFPEV2u7vdZ+aQSJNwM1DZeyac70T7dAAvHeaFvaeisT2rd2IMRgatV07pA9AFpdg7BDWy5oBORdcuPBo6LQYOgxokjo0D31800pkG8ZCBb2lWxXPt0c+SSj0gLZuzgGd4ZzbllfqmLKIEQIhWBcvUhhiuTkcmzlxK8lQL0J5kkCj11SFEVQUu2nWgQfvklzMYbx5aHh0y9VxPPOReOG1Y5xeMaz4ilO0cX+mTIVOMxYc0tcJEa3zGvBZ44t9M7ubNDwtl6JUrKKKiD4zHOnMjiFVRqkk30RGNY2p1i3AhV06UAA+K6IgZbh6ts859F653KIz/AJQtcRl/aF5SxJ1TChP4fPPl98FBrIyVLcYXOtYD34KYxQNiOOSIDwuN9OqqqYbfGUcwiy5sZ+a5r4Nx5ZdUbAZzaOyYEiSRkkjaJDt4yHccv7r6IxzHWKV7S2LJLgZF/CEewGPx1WRvGbST7OyytdV7LwRqthsndMTBjlBWr2fhA05TxU3YhjX7o/DZum293RcA7wGU5+SLQq4doGwWFe0btOGnUnPrxTBmD3RNRxfx4cbKvHVt1ocX04OrT3v9O6TJ5JdVxNeqS/cIb+Vu9BjS0ZoBoJFMveCAGsBBMDMC8DlbxRtJhMuObjPnoltLaO4xxq74bAEPAmXGBulok5FGHaNIgbrzPMCP+U+i1BVIvq1A0ZoWox78zutUqDJuTM6hGMmMsljdg1PCgCFxEc1c5ig4IBK9/kVynulcsYcUMWxx3n7z3HjEfUrRbNw5qDfcQ1gyAz6LNYJukx+2L8k/wWHbA3iN3PdHziZ9V5UdOoO5HZky7lwPKFQfkaept5IhgM3/ALffyQmFDRFt0Ad0WiEU91xwP9/kumDrk4prkvavSqxUQ2OxYYJXW9RGEeBFFt0EuQeKda2fBLam2LCR6+NlIYtr4dN9Ln1XDknvdl4Y2nyU18VvNIiYNwcx95pU/FbrozaI8j73V+PxYzae9kQdUkxeIGeZGovbWRwTwiVfAe/EgHcdqO6eI4eqAqnNsjSOnJeMxTHNuTxHl9/dkDjnk5GDoRHk4Z+KqkI2X0wRyhSr1zFs0JQryy5735h6qArgzIVEhWye+DIHjKCxGMizenj81a/FgWa2/Obc4hVisNS3rlH8pgBFNpDRp191wdbO/r4feiqqVyREyOev8LxtSBwIzyn+EQBTRLXAjXneIkBX4d+XiPHh7pfVxoAB005/zzR9K7SY4H009UDFgcM/voifxrDVK6tVvG+ceCrp4skW8L6rIA6fQ1AzVdXZrX/Gxrv3AH3QQxjspXgxDo++GSYwXQ2JQZcMaDyCJGz2k/FHgltPFOnPjZH08VMI0AqqbD3jO8CIILXAwciI4EELzF7GEHuuIgd3uuPgbeyLq4ggSBcR6m9tei8/qnZaC33KYApweG3GhpBbEwDcgTNzxRMo52NH5iI5wh61VkTu+SWglKi4ryjUY4wD9/fsrC2LRdBmKl4rCF4gEnhajnG8saBJzykHQQdOP102zi0kNAubCbxz8tOcLO4dxed69jJEjLQDynVOdnWa0Rui0m888s/PguSZZDetQIdJcXSA3daTa0eF9easoY1zQ8PYQ5sWzsRmOIshmYttPujvSAZPInjf3yS7ae1nEdwkRlImTcw1wPoVNWCvcdN2owsHAznyOVsiEs/HNR3w2iSHAuJGVo9/SVnTjDbfcc5kb2fGw90UMad+wi0TvXA03ZOsahbYPGl0OcTiKchpYPAi3WPoga9QuH+HAAzdF+iGxjgTMNBOZm55GAbGxz4ZoHGbSLQGwIGkkD6+aKiGy/FE7tzI1nNJq1cAyJ8Y9bquvXOcnyPzv4ICuCbzHPMnwVok2wmtiZ11y06yvKOKIEZxlA0QdMf57/easJkEN8+KsKTqYqTYSZA1HnorcM7eF/7fYUMNhLSbAT9/fBQpYxodByMz1B0ELIB20MVuACRFr5ShW1ZMBpve8kE+GXupVHtcTTPekndNsiRZUNrOY6BSqOtEAQNIg5HrzRMMMLVcQQTBEWd96qVfGAADjpmPAoeg99UOO7ukGLxoZm1purQwfD1J4G88EQHCk3pJtqDy6J1hQdxxOgFr+vmlWDo97d3IGhjPpKa42oWtI5Rz0P2FjCfGva6wz8rheYZ3DUXHh9UDiapB/U3X9XUcVbQxoDgczpxM6EIAG9E3yUqjzaOo+aobigbDL6qx7i2dTnKYxc245eq8ovLRYE9fdUsrF17AZZ+nVWkwySY1uYjzBRASfi3G0/JVOxRgyT7ngq6z8r6WiOHIT/dC1mkE9OXhJzRRi5+KIHEHK1+GispYiBfw8kAarW5NzPePTqgW4w1Kgps3ty+9UDZggEiOU2n6I0Yv2vj3U6jXNkhsb4GQB19rc1qMBihUaRIkX8Egp4UQGm4iSJzMglzjrcDPgh8ZjzhwKnwy8NHB29No8JQoz+DWLlRQr7zWu4gHzC5KYowWPFMj4iDxEifomQ2uRx57xjkCLIA0i7Ow6eVrlVFgEARPHdAPhKi4plExzXxjg0A3m7t4yeV5HzQtXHkCAA0G870+4zytySirSl9nOn/VfpARGC2fUfNnScgDJPM2iPJLtQbZP/rLx8QkZiABl4W6qDsZbvQCeN5JvmTA0UxsWoCZdERbSTxBH3Cv/wCnvYJDQ8C5acuZGW6fA80HQeRUzbNUjdAAN8wNNSRKKwzn1WkugnQ6+fTNFYZtO7gzvCN0SN2HadB8uSi3EtbekCLkxeC4Egi2Qhw5WC3AQepg91pFy8SOQHEc+Sz2Jb+5ztbQ0cIvJ8VpxXHeYbTkeOYI5ZIV+BBHVYBn6R4+Vgi98iYBRR2UQbT6T/CObg4ETfzHmVVMUUPa57YJIGtvXmhX4NzcgSOMLWMpboyHzQ9YnhkmswipM3chJNy49fqmH9FvOa5zy1kQWjMu5clZSxtMuADQTxIsOqY1aAIBJDnC4/SBxgW4LAB5IO7oMuSoBl8+HL6n+FGrV3nCYtkQBnPLLP3VFes4SBBM25CxPUooBZjcd+G2SASJaDYCYt06cQh6G0CGw83cM7Seeed/dA1KBqS4yYEgHMu+x6oR9SSA0WEbtpEOvIjkD5FEB7iK5aSBMTn1OZML0VDvktvaxmb+GZhD4kQ6+UeAgxw5eyJ2XgoAmCBOZuD00sf7oJGsYYSCA7/Nb2gzz90fUqE3zkR8kIwZAAQM7ZkqbWiZdEzYCZ6d72TALHV4i1jY66ajPh5qQeSRMXPHSNdNVU9u9Jzi3W2XBQp1AJ5nQDkPAX+80QFdRjgHNaTEbzYtB88rnmhqmItvExYTkBvZzz1+aMdlnqLxwnu8rcuCHqYJwHe73hxOiJrAaVB9ZwaQfw9Yzdc5TkMrpq1zWdxpEtGQNgAdSrG2AAtwvwNxa/8AZJsa7iCQL7ujnA91xj25LGGzXzEOBBInUGR/4285H3ocNi/1Ja1xIY2HO3SM4jcHh7pZswXuLNaJMQMzkPHPNanYRLmOJ/VZawBzdmsAAG9AsPDxXK0MXLUCxBSpXBO6Bw+pkSZ080x3Z/TAPI8ogWlLcLiWDMmIEkCbagRx480cceDZstAGhM30tYDoueRZFb6lPejdg5mQJJ8f4TrCQ1gcJ3IMguNzwEmWj05pThMLvS5xAHMi/wC76WspYrFMAbTBL4EchybKRq+BkwykSBvNqboOhcHAjgRHHWyhicQ7dIIaZ4CZzyOiVDHPB7tIAXuS75Z9LqX9U42cJHCHWM2ISbRrOw2HA+HeBIkzaP23vp9hGGlBgQCQAYBO7a45KFKr3rlvSZPQ+MfZXtZ+62dT9c806RgSts5jbAudexOmpvwXjaZtB/nzUsTirAAx4KOHNhr4ItC2EtpkiTA91a2sMgAI4e5QtTEcjbmIQlZxMgWHL7zRSNYVXeL3v80GKzRPfG91+SBq0YJM55njdC4h7A6SSDaTu26deiegWHf1YcSCBnaAL8iraNfdkOETl3gfG2XCyW/1zSN0PLnZmBMfLwRBotqECoASIIEGT/bkihQqrUaIInjcyCZymCQFS7Di2oJuBmAc+okZ9EWaYgDKBaDYSfZQb+ofqPgQQJE6TdNQCn8AtOYIi314FA7kGIFnGem6IH+5x6wmuJqCALGbX4gH5geqApsDSHSIAaTbOXW6a+SIAbEYccLa8YzHWPqqcJTgmSPXLO8Jnjae60ybn0HAeiWYV1yOOfXVBGDGVTEN8eXRWBxyE9crZa3Xn4Y59Rl4ogUZF87X5ck9ABy4gZdL3PmPRVmp5DOOGs+Q9FN7Jtn5emgQdannOWUSBkM/TL2WoAVhntBlou65JOZ4+/kifxC7hHDXMxcae0JLvgCDmCRBnvA8Oa9biyTEwCZMGIuc4veM0TDWu0QO9ETlxvc+HuUM6lJygmBpPAW8h4q1r8iLjrYcT6HzVdd24x7xYgACZmbQDzz8ljBWBqtJc0QYMOPPl0yWs2VS3aTRnn5SsR2Pwbj8WZJLtYt6r6C0AAAaBI2ZHraa5EALkwD5/QxO6NJPiY+XFVux1448Mo1n+fVCEkH4ZgaKID9BE8fZK4lLDv8AqjphsgW1t0PIDRWnH02m5vxiTa8DgldSjVPLw5ZoJ2zHnMkobTWP6naanMOk6Tlr06ZK520adUAAsDeF7Dj/AHWbGyTNwTx5q2ns98zBmbDgeJ4lB40HcahlZo3Qb66aaxlw+873UnPjh10SDBNc0wRnmfe60eDrhwIAsPM/whtoNk6GFDbZx93XtUcUVZok+SHqUi4jei94S0YArk8Z5IbFVyARkOVymRwwGmenohKzb3iMuvP74LUYWvxDSd15scuX3HqqRTZuaBosQT1zKJds9rhLQQ4ZJO7B5gzEyOmcHiEUYOds6mWg03Bpixvbq3gisJScIDyTHA2MZG4kIPZ9KJhus6zzH0TLE1msA3zMa5EjnCcVhP4ou4mwmCY1Ay8UHUxG9IbYe8fYQdauXkTlcxkMh9Aq3Yr09/sogGG9Il14/n3VRIABdkbkekdBMpc/HDI218vv1QWI2oHalwz/AI+awBpjcSTlrMffVBUSQ5o1JMnWM5QGI2m42Y0+PiqaVepvbxvyTKJrNY128BbU+cK2oSI1nyPNJ6W2KZMGWH25yEbReAC5pEHUmNOKICx788z05i0eCHqCZgbuevjyRW5ll3jeSL5a6xZRexrc3AZ+ousEX4ilNnHKwOc8c/uyEFKDImNY9r6pnWexxN2zHLO/NJNob1OpnA4jRYwzw2J3HAO68gTyF8kZXYKkU2NgTM6EpDhNobxl7QTq4Dpf74LTbKcd5ABpdhbMFJgtf7+SauZdTpCw6Bc8XU49jMn5LlKV6rEzKMwbeCMp4No/KEXsWixxO+5rYFt6QCeBi8dEXtU0d4ClkMyJgniJuOk6KLbKATcEOAVzNlU/035qygEawwptsZIBOym8B5KQ2aIgAX5I5t0ZSZdK50MomedsMQl1bBGk6WhbWo4JZjqG8jHI2zOCENGpPAu/L96KxtKAATLnZn6clF1EU3TEhEcxfhx/hWaETBcTusiZ6Zknnx++KT4mo4kudYQQ1uuefVOyy5JzNhxA/tKEqMmSB3QY6wNPRLQxnqtEi8GchcXvYX6qbSXjvthw++9CPr0gSQbzflnMBeUqcHQA6DL+EpinC0g052OhukvaDGblQiJiIn3WmFAG4/uqdo7GFcDR4ytmOCdCMyVLE1Kgy++KIp7Oe7j0C3myuyI3ZIWj2fsGm0CyuoIk5Hyn/t1+bh5rwbF0hfVdp4VrWmFmalG6L4MuTPYbYjQLr2pssaBaJtKy8/CEpLGoxGN2OeEJLjcA4CLxw0X2vDbNa9kOAIhIdodkp+C/IpVlXkO1nzGjWqsAE7zRcA6Gc2nMFNHhtc7zSN7PdIhw4yNeot0Tyv2ec0wWwvKXZkuzgX0zHMJm0ZC/A0JMEX+8kVidmAthGVNl1aeoqt4ExUHR2R8fNXUKggxMjNpEOH7hmOuSMWmZ8GUxOFLHC0NBv8/RbLYWD7wOgj+El2oN8ERMi3itvsLBlrGA57rZ6wpzdDLka7sFdTuVaRcqtnxJYGkSc3kVyIAC5XJF1Ts5Qd8JLPUddD6oJ/ZaoPhLXeN/IgD1RGB7T0HRvbzOokf+sp5hMZTqfA9ruhv5KX9FHwZOpgKtP4mkeFvMW9VEPPhx0W4ZOvooVcO13xNB5xfzzQcEzKZkaNT0RAxEBO6uyKZylvS/nN/VBV9hH8rgesj6z6KTxMdZELKmIleNcrK2yqrfymOQn0bJ81QxhH3dDbQ26wXH0ZSlhNN06HNParZQVbDAq8Oicuys98jcFj8TtY4AcSvKjOMco5HIePsvRRNPjB9CrHgFoIv4+aEkZMVVaZIHn5wIQLy1sjmes5yjn1pLgLAEyfb5pZisQ2cuEnhlmloYvbV0OSJoVINjEcEo/qDEAW4n6aq+lVEX++iXdQas32x9pNeI/MtC1kNXy/B4zccCHar6Ps3GipTB5LohOyM40K9uZLOli0O23XASbdWkwJFQp2XMpXV26rcLTlw6qbY47wVMbpsiNn0gXKVFkMRGzmZrl7dFHwj3EbMpv+JgQQ2FTgwIunRCiAjKLXBNSZhNq7NDDmljdntqPAcJiTOogTY5haPbd3JdgWXeeDD6wE6k9pSluB8DsdhZvbxG6QAIb1zifVOcJSuIVWEZFLq72ARWHF1nJvs1JEH6qqiblWVMiqqOqrAnMIDlyiFyuSMaxyIptyQtAI1imVDsFtOpSnceQJkixBPGCnGG7V1B8bGu6SD8ws74KTLcULaNVm0w/aai74g5nUSPS/omWHxtN/wPaeU38s186IUgtv8AdA2o+lwo1aYcIcA4cCAR6rB4XaNRnwvcBwkkeRsmtDtHUHxBrvCD6W9E25A2seVdnUj+WP229MvRB4jYbD8LoPMfSI8l7Q7Q0z8TXN8iPr6JjRxDHiWuHt7rUblCWpgniQ6iXt403NPjDt0+AlZjG0m0Xbzd4D9FRrmHw3hfwX0I05uFVVa7wRZkfMqr27rt0WzOef0ukG0CGMLtRcadD5L6ritnUzP+G0E5kAA+MZrBdqNmHvDQ/f0SNDpiLAB74c4kNIkePyROJAaAZ6Wny/lUUd8loe3d3Wbtpgm1/IeCYOO7u2EWiQPsJKGOw9QAN35vESABw4ZrY9msXuks0OSyG0WuqMiQMonSDpGSO7P4t0hrrOB+xzCK4YHyavaj5cl7mq+tUklVFO2IiKLwLe8qWsnJHYGldTl0Mhxuw0Qi8ELKh2SMw4so4lckNN/pJuUDkpuUKmSfL2RRldq/EhMKzuVDxLR6z8kXtL4iqWD/AAer/Zv8pfCOjyFUmf4bPE+qkzVS3Yaz9vuqnGx8EImZXWyVVDJe1zZRo5LoxkZl28uVZcuVyZjKTkdTfZL6aLYpFAo3UmFVg8160zolCEjJWCSh2nJXAZQSPnyWoxbREyFY1VsCuaFqDZbSbJWk2XQ9El2dSkrU4RsBUghJMvXhC9XKghVUoApD2i2c0sk2jJaNC7V3fwn7xgR/b1hBpBTZ8c2jjm0zugAuMwEAzB1XvFSu7utG9Dcp0Hgm+0diPFWQA6Yy0AuZ+9FHaFZrmfg2ndiRpOp4LnLlVHHNcfaEXTb3gQYMpBRMjg5se8GOUJnQrBxgG4+i3YHwbNlIkA7xE8WyPDdIPnKmMI45bp6Og+TgPdE9m3h9MbzgDwMJ0dnhMkIxB/TOb+V3lP8AxkeqN2ZBdcieEiUw/oIykdFCphXHOHfuAKEoWgphrqaKYLJIMPGQLf2OcPTJWNr1G5VCf3sB9WbpQxw2u2CTsbuUK/wlLm7UeDDqbXc2ug9d1w+asq7TbB3mvb1bP/CUcitNgS5EGNzK8eP8Ng5uPqB8l7i3g5EdNVLENgUx/l9yVF+CwVVPPJoHohXOt4omuM4KFfkhFBkU4o2C5ggBV4goN20wwN3rBzzTaTN3DQkCG+K6ca4IS7DyVyobi2nWOR0XKoggxLQHGAAuoZr1cpMoixgsp08vNcuQCSYiKK5ciYvarqWS5cigDjZQ91pKWQXLk8RWSXLlyYU5L9v/AP56v7fmFy5ZhRhA473+hYSmf8Sp+8/8WrlygXQfs35O+SjgD/8AacNN5eLkEKzZ4QWR2GrOae64joSPZcuRRjY4FxLBN+qtcvVyqyXkg4KlwXLkrGQNiRZBMcVy5ZGDRTDh3gD1E+6z+0xuu7tulvZerkJmj2Gt+HxQ2IyHiuXLlXZdgmJzCL2E0H8VpEt3iYNxP4YMxxlcuXVj6IS7MTWHed1PuuXLkxJ9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0" name="Picture 6" descr="http://animals.kharkov.ua/files/animals/%D0%A0%D0%B8%D1%81.%20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286256"/>
            <a:ext cx="2952739" cy="221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>
            <a:extLst>
              <a:ext uri="{FF2B5EF4-FFF2-40B4-BE49-F238E27FC236}">
                <a16:creationId xmlns:a16="http://schemas.microsoft.com/office/drawing/2014/main" id="{0A3EABFE-C43A-47C6-B090-C10924E29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4794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FF0000"/>
                </a:solidFill>
                <a:latin typeface="+mn-lt"/>
              </a:rPr>
              <a:t>Цели фиксации</a:t>
            </a:r>
          </a:p>
        </p:txBody>
      </p:sp>
      <p:sp>
        <p:nvSpPr>
          <p:cNvPr id="6147" name="Rectangle 6">
            <a:extLst>
              <a:ext uri="{FF2B5EF4-FFF2-40B4-BE49-F238E27FC236}">
                <a16:creationId xmlns:a16="http://schemas.microsoft.com/office/drawing/2014/main" id="{64A470B6-3666-41B5-A58D-ACA96D86B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5688013"/>
          </a:xfrm>
        </p:spPr>
        <p:txBody>
          <a:bodyPr>
            <a:normAutofit/>
          </a:bodyPr>
          <a:lstStyle/>
          <a:p>
            <a:pPr marL="230400" indent="-230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/>
              <a:t>1. Придать животному такое положение, чтобы хирург и его помощники имели свободный подход к операционному полю.</a:t>
            </a:r>
          </a:p>
          <a:p>
            <a:pPr marL="230400" indent="-230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/>
              <a:t>2. Ограничить защитные движения животного.</a:t>
            </a:r>
          </a:p>
          <a:p>
            <a:pPr marL="230400" indent="-230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/>
              <a:t>3. Обеспечить безопасность хирург и его помощника (избежать ушибов, укусов и т. д.)</a:t>
            </a:r>
          </a:p>
          <a:p>
            <a:pPr marL="230400" indent="-230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/>
              <a:t>4. Предупредить нанесение травм самому животному.</a:t>
            </a:r>
          </a:p>
          <a:p>
            <a:pPr marL="230400" indent="-230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/>
              <a:t>5. Обеспечить соблюдение правил асептики и антисептики.</a:t>
            </a:r>
          </a:p>
          <a:p>
            <a:pPr marL="230400" indent="-230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dirty="0"/>
              <a:t>6. Обеспечить рациональный оперативный доступ и обеспечить радикальный оперативный прием - фиксация должна быть мобильной.</a:t>
            </a:r>
          </a:p>
          <a:p>
            <a:pPr marL="230400" indent="-230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8474"/>
            <a:ext cx="7886700" cy="1043575"/>
          </a:xfrm>
        </p:spPr>
        <p:txBody>
          <a:bodyPr>
            <a:normAutofit fontScale="90000"/>
          </a:bodyPr>
          <a:lstStyle/>
          <a:p>
            <a:pPr algn="ctr"/>
            <a:br>
              <a:rPr lang="ru-RU" i="1" dirty="0"/>
            </a:br>
            <a:r>
              <a:rPr lang="ru-RU" b="1" dirty="0">
                <a:solidFill>
                  <a:srgbClr val="FF0000"/>
                </a:solidFill>
              </a:rPr>
              <a:t>Современные неингаляционным анестетики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6236"/>
            <a:ext cx="8715436" cy="4997473"/>
          </a:xfrm>
        </p:spPr>
        <p:txBody>
          <a:bodyPr>
            <a:norm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</a:pPr>
            <a:r>
              <a:rPr lang="ru-RU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Короткого действия: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Пропофол (</a:t>
            </a:r>
            <a:r>
              <a:rPr lang="ru-RU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Диприван</a:t>
            </a: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Пропанидид</a:t>
            </a: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Сомбревин</a:t>
            </a: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Кетамин (Калипсол)</a:t>
            </a: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2. Средней длительности: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Гексенал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Тиопентал</a:t>
            </a: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натрия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3. Длительного действия: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Натрия </a:t>
            </a:r>
            <a:r>
              <a:rPr lang="ru-RU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оксибутират</a:t>
            </a:r>
            <a:endParaRPr lang="ru-RU" sz="44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Преимущества неингаляционной (инъекционной ) анестезии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474" y="1825625"/>
            <a:ext cx="8848578" cy="435133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/>
              <a:t>1. Нет необходимости в специальном оборудовании (требуются только шприцы, иглы и внутривенные катетеры).</a:t>
            </a:r>
          </a:p>
          <a:p>
            <a:pPr algn="just">
              <a:buNone/>
            </a:pPr>
            <a:r>
              <a:rPr lang="ru-RU" dirty="0"/>
              <a:t>2. Легкость введения (в большинстве случаев)</a:t>
            </a:r>
          </a:p>
          <a:p>
            <a:pPr algn="just">
              <a:buNone/>
            </a:pPr>
            <a:r>
              <a:rPr lang="ru-RU" dirty="0"/>
              <a:t>3. Быстрое и спокойное введение в наркоз.</a:t>
            </a:r>
          </a:p>
          <a:p>
            <a:pPr algn="just">
              <a:buNone/>
            </a:pPr>
            <a:r>
              <a:rPr lang="ru-RU" dirty="0"/>
              <a:t>4. Сравнительно низкая стоимость.</a:t>
            </a:r>
          </a:p>
          <a:p>
            <a:pPr algn="just">
              <a:buNone/>
            </a:pPr>
            <a:r>
              <a:rPr lang="ru-RU" dirty="0"/>
              <a:t>5. Отсутствие загрязнения окружающей  среды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111907"/>
            <a:ext cx="8715435" cy="9572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Недостатки неингаляционной (инъекционной ) анестезии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09822"/>
            <a:ext cx="8715436" cy="54338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1. </a:t>
            </a:r>
            <a:r>
              <a:rPr lang="ru-RU" b="1" dirty="0"/>
              <a:t>Плохая управляемость наркозом </a:t>
            </a:r>
            <a:r>
              <a:rPr lang="ru-RU" dirty="0"/>
              <a:t>и  невозможность быстрого прекращения анестезии.</a:t>
            </a:r>
          </a:p>
          <a:p>
            <a:pPr marL="0" indent="0" algn="just">
              <a:buNone/>
            </a:pPr>
            <a:r>
              <a:rPr lang="ru-RU" dirty="0"/>
              <a:t>2. </a:t>
            </a:r>
            <a:r>
              <a:rPr lang="ru-RU" b="1" dirty="0"/>
              <a:t>Необходимость точного взвешивания пациента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/>
              <a:t>3. Для достижения необходимого уровня хирургического наркоза </a:t>
            </a:r>
            <a:r>
              <a:rPr lang="ru-RU" b="1" dirty="0"/>
              <a:t>необходимы высокие дозы анестетиков</a:t>
            </a:r>
            <a:r>
              <a:rPr lang="ru-RU" dirty="0"/>
              <a:t>, часто приводящие к интоксикации.</a:t>
            </a:r>
          </a:p>
          <a:p>
            <a:pPr marL="0" indent="0" algn="just">
              <a:buNone/>
            </a:pPr>
            <a:r>
              <a:rPr lang="ru-RU" dirty="0"/>
              <a:t>4. Инъекционные анестетики </a:t>
            </a:r>
            <a:r>
              <a:rPr lang="ru-RU" b="1" dirty="0"/>
              <a:t>плохо переносятся </a:t>
            </a:r>
            <a:r>
              <a:rPr lang="ru-RU" dirty="0"/>
              <a:t>ослабленными пациентами, а также животными в состоянии </a:t>
            </a:r>
            <a:r>
              <a:rPr lang="ru-RU" dirty="0" err="1"/>
              <a:t>гиповолемии</a:t>
            </a:r>
            <a:r>
              <a:rPr lang="ru-RU" dirty="0"/>
              <a:t> и токсикоза.</a:t>
            </a:r>
          </a:p>
          <a:p>
            <a:pPr marL="0" indent="0" algn="just">
              <a:buNone/>
            </a:pPr>
            <a:r>
              <a:rPr lang="ru-RU" dirty="0"/>
              <a:t>5. </a:t>
            </a:r>
            <a:r>
              <a:rPr lang="ru-RU" b="1" dirty="0"/>
              <a:t>Риск аспирации</a:t>
            </a:r>
            <a:r>
              <a:rPr lang="ru-RU" dirty="0"/>
              <a:t> и сложности при реанимации в связи с отсутствием </a:t>
            </a:r>
            <a:r>
              <a:rPr lang="ru-RU" dirty="0" err="1"/>
              <a:t>эндотрахеальной</a:t>
            </a:r>
            <a:r>
              <a:rPr lang="ru-RU" dirty="0"/>
              <a:t> интубации.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112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Особенности анестезии у мелких домашних животных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02" name="Picture 2" descr="http://www.cobravet.ru/Img/bibl/hrs/v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341" y="3573195"/>
            <a:ext cx="3990277" cy="2992708"/>
          </a:xfrm>
          <a:prstGeom prst="rect">
            <a:avLst/>
          </a:prstGeom>
          <a:noFill/>
        </p:spPr>
      </p:pic>
      <p:pic>
        <p:nvPicPr>
          <p:cNvPr id="5" name="Picture 2" descr="http://t2.gstatic.com/images?q=tbn:ANd9GcTpUwu80VaveLq1hHCIVnwpRu39cJCTEtTNxkvZ43SGpDAqYzy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7786" y="1436686"/>
            <a:ext cx="4500594" cy="3370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896" y="125976"/>
            <a:ext cx="8567224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Осмотр и подготовка мелких домашних животных к наркозу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2880" y="1451539"/>
            <a:ext cx="8778240" cy="510400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/>
              <a:t>	</a:t>
            </a:r>
            <a:r>
              <a:rPr lang="ru-RU" sz="2800" u="sng" dirty="0"/>
              <a:t>У молодого здорового животного :</a:t>
            </a:r>
          </a:p>
          <a:p>
            <a:pPr marL="0" indent="0" algn="just">
              <a:buNone/>
            </a:pPr>
            <a:r>
              <a:rPr lang="ru-RU" sz="2400" dirty="0"/>
              <a:t>1. Убедиться в том , что у пациента нормальная активность, поведение и аппетит.</a:t>
            </a:r>
          </a:p>
          <a:p>
            <a:pPr marL="0" indent="0" algn="just">
              <a:buNone/>
            </a:pPr>
            <a:r>
              <a:rPr lang="ru-RU" sz="2400" dirty="0"/>
              <a:t>2. Исключить наличие ранней стадии острого инфекционного заболевания или наличия врожденных аномалий.</a:t>
            </a:r>
          </a:p>
          <a:p>
            <a:pPr algn="just">
              <a:buNone/>
            </a:pPr>
            <a:r>
              <a:rPr lang="ru-RU" sz="2400" dirty="0"/>
              <a:t>	</a:t>
            </a:r>
            <a:r>
              <a:rPr lang="ru-RU" sz="2800" u="sng" dirty="0"/>
              <a:t>У  немолодого или страдающего патологиями животного:</a:t>
            </a:r>
          </a:p>
          <a:p>
            <a:pPr marL="0" indent="0" algn="just">
              <a:buNone/>
            </a:pPr>
            <a:r>
              <a:rPr lang="ru-RU" sz="2400" dirty="0"/>
              <a:t>1. Исключить заболевания сердечно-сосудистой и дыхательной систем.</a:t>
            </a:r>
          </a:p>
          <a:p>
            <a:pPr marL="0" indent="0" algn="just">
              <a:buNone/>
            </a:pPr>
            <a:r>
              <a:rPr lang="ru-RU" sz="2400" dirty="0"/>
              <a:t>2. Оценить состояние печени и почек</a:t>
            </a:r>
          </a:p>
          <a:p>
            <a:pPr>
              <a:buNone/>
            </a:pPr>
            <a:endParaRPr lang="ru-RU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602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Эндотрахеальный наркоз собак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677" y="872197"/>
            <a:ext cx="8862646" cy="576775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После наступления сна собаку укладывают на спину, вводят </a:t>
            </a:r>
            <a:r>
              <a:rPr lang="ru-RU" dirty="0" err="1"/>
              <a:t>дитилин</a:t>
            </a:r>
            <a:r>
              <a:rPr lang="ru-RU" dirty="0"/>
              <a:t> и осуществляют интубацию трахеи. </a:t>
            </a:r>
          </a:p>
          <a:p>
            <a:pPr algn="just"/>
            <a:r>
              <a:rPr lang="ru-RU" dirty="0"/>
              <a:t>Широко открыв пасть собаки с помощью марлевых держалок, </a:t>
            </a:r>
            <a:r>
              <a:rPr lang="ru-RU" dirty="0" err="1"/>
              <a:t>окончатыми</a:t>
            </a:r>
            <a:r>
              <a:rPr lang="ru-RU" dirty="0"/>
              <a:t> щипцами или </a:t>
            </a:r>
            <a:r>
              <a:rPr lang="ru-RU" dirty="0" err="1"/>
              <a:t>языкодержателем</a:t>
            </a:r>
            <a:r>
              <a:rPr lang="ru-RU" dirty="0"/>
              <a:t> захватывают язык и вытягивают его вперед и вверх.</a:t>
            </a:r>
          </a:p>
          <a:p>
            <a:pPr algn="just"/>
            <a:r>
              <a:rPr lang="ru-RU" dirty="0"/>
              <a:t>Затем корнцангом захватывают уздечку надгортанника и смещают его кверху, открывая при этом вход в трахею. Вводить </a:t>
            </a:r>
            <a:r>
              <a:rPr lang="ru-RU" dirty="0" err="1"/>
              <a:t>интубационную</a:t>
            </a:r>
            <a:r>
              <a:rPr lang="ru-RU" dirty="0"/>
              <a:t> трубку следует без особых усилий, чтобы избежать травмы слизистой оболочки гортани и трахеи. </a:t>
            </a:r>
          </a:p>
          <a:p>
            <a:pPr algn="just"/>
            <a:r>
              <a:rPr lang="ru-RU" dirty="0"/>
              <a:t>Сразу после интубации начинают ИВЛ. Для собак необходимы </a:t>
            </a:r>
            <a:r>
              <a:rPr lang="ru-RU" dirty="0" err="1"/>
              <a:t>интубационные</a:t>
            </a:r>
            <a:r>
              <a:rPr lang="ru-RU" dirty="0"/>
              <a:t> трубки больших размеров, используемые в клинике.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7695"/>
            <a:ext cx="7886700" cy="5633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Ингаляционный наркоз собак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645920"/>
            <a:ext cx="4352956" cy="49977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 При индукции в анестезию с помощью ингаляционных анестетиков целесообразно использовать маски, специально приспособленные для собак (усеченный конус длиной около 15-20 см с основанием диаметром 8-15 см в зависимости от величины морды собаки)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pic>
        <p:nvPicPr>
          <p:cNvPr id="64514" name="Picture 2" descr="http://www.ovc.uoguelph.ca/personal/ddyson/online/POLLUTION/Images/DogMas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798" y="681037"/>
            <a:ext cx="4352955" cy="3264718"/>
          </a:xfrm>
          <a:prstGeom prst="rect">
            <a:avLst/>
          </a:prstGeom>
          <a:noFill/>
        </p:spPr>
      </p:pic>
      <p:pic>
        <p:nvPicPr>
          <p:cNvPr id="64516" name="Picture 4" descr="http://cf.ltkcdn.net/dogs/images/std/65860-400x265-Oxygen_mas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798" y="3945755"/>
            <a:ext cx="4352954" cy="2883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253536"/>
            <a:ext cx="6262718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Особенности анестезии у кошек и кроликов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6236"/>
            <a:ext cx="8786874" cy="499747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	Кошкам необходима </a:t>
            </a:r>
            <a:r>
              <a:rPr lang="ru-RU" dirty="0" err="1"/>
              <a:t>премедикация</a:t>
            </a:r>
            <a:r>
              <a:rPr lang="ru-RU" dirty="0"/>
              <a:t>, которая позволяет избежать стадии возбуждения. Неингаляционные препараты для анестезии кошкам можно вводить внутримышечно, </a:t>
            </a:r>
            <a:r>
              <a:rPr lang="ru-RU" dirty="0" err="1"/>
              <a:t>внутриплеврально</a:t>
            </a:r>
            <a:r>
              <a:rPr lang="ru-RU" dirty="0"/>
              <a:t>, </a:t>
            </a:r>
            <a:r>
              <a:rPr lang="ru-RU" dirty="0" err="1"/>
              <a:t>внутрилегочно</a:t>
            </a:r>
            <a:r>
              <a:rPr lang="ru-RU" dirty="0"/>
              <a:t>, через подъязычную вену или большую подкожную вену голени.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	Интубация трахеи у кошек возможна, но технически сложна (как и у кроликов).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	Для внутривенного введения лекарственных средств у кроликов пунктируют краевую вену уха. Животные этого вида наиболее трудно управляемы при общей анестезии. У них следует использовать комбинации ингаляционных и неингаляционных анестетиков, тщательно контролируя жизненно важные функции.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dirty="0"/>
          </a:p>
        </p:txBody>
      </p:sp>
      <p:pic>
        <p:nvPicPr>
          <p:cNvPr id="62468" name="Picture 4" descr="http://t0.gstatic.com/images?q=tbn:ANd9GcRcfut1CS3pSEbJSo8N-3pk39b3QPzcfm2jr8HqDAFOVpcGwhyLL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67000" cy="171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data:image/jpeg;base64,/9j/4AAQSkZJRgABAQAAAQABAAD/2wBDAAkGBwgHBgkIBwgKCgkLDRYPDQwMDRsUFRAWIB0iIiAdHx8kKDQsJCYxJx8fLT0tMTU3Ojo6Iys/RD84QzQ5Ojf/2wBDAQoKCg0MDRoPDxo3JR8lNzc3Nzc3Nzc3Nzc3Nzc3Nzc3Nzc3Nzc3Nzc3Nzc3Nzc3Nzc3Nzc3Nzc3Nzc3Nzc3Nzf/wAARCADCAQMDASIAAhEBAxEB/8QAHAAAAgIDAQEAAAAAAAAAAAAAAwQFBgABAgcI/8QAQRAAAgEDAwIEBAIIAwcEAwAAAQIDAAQRBRIhMUETIlFhBjJxgZGhFCNCUpKxwdEVM/AHFkNTcoLhJHODk4Sy8f/EABkBAAMBAQEAAAAAAAAAAAAAAAABAgMEBf/EACIRAQEBAQABBAIDAQAAAAAAAAABEQIhAxIUMUFRBBNhcf/aAAwDAQACEQMRAD8AvK/CNufm13Vj9JwP6UaP4Nsz11nWD/8AlY/pUzGpyOKciXj5ar2xyTuq+PgnTz82pau2fW8P9q6HwNpJ+a51Jv8AqvGqyKPaiAVN55/Tbm2qx/uHoJxvW7b63T/3og+Bvh0dbSRvrPJ/erIBW8Ue3n9L8q7/ALlfDgBH+HKfrK5/rWh8G/DadNJi+7Mf61YsVwRTnMT1ekB/ut8PoONJt/wP96G3w7oQ6aRaH6x5qfZaA8dPIxvXX7Qb6LpAGF0u0A/9oUu+k6aPl020H/wr/aplQWlljYDK4K/SgqAxYN1YkJ9utM5qFk0uxHy2Fr/9K/2pd9Ntu1nbj/4l/tU3sLGbA4UAD60HAa1WbGDtO4e4o04hG0+A9LaH/wCof2oZ02I/8CL+Af2qwmEeHyPOmA/1xmgumyCKRlHJBf8A6SaWqxBnTI/+TH/AKwaYnaNP4RVgkg2zKgAwTz9OprmSIEIYwMSY2/ejTQyaYgx+rT+EUxHpy/8ALT+EVLSQ8tsGPSt26iSBHIAYZDD3FLQUhsEGP1afwin4LNB/w4/4BXUXEAcjlj5R7dBTZEkS5RVcL1z1P0p6VgkNtEMZii+6Cm0toR/wYv4BQGJ/VOAGRivB4IJPWmZmeOGR8Dyjy0aOY68CL/lR/wAIrf6PD/yY/wCAUTopNU/4w+PtO+FtPieYi4vZuI4EYD6lj2Apa1xa/BhHSGP+EVF6jrOiadMsN9eWUEjHAV2UGvDvi7/aN8R3NxLGrtb2jrhRAxTt+8Oa8+AuruUvLI7MeWZiSTRtL2WvraC50+8jElo9tOh6NHtYVqSOP/lR/wAAr59+Fr+X4fu9NngcCOZl8eWRiVUE88dBj+le/wAU6yyAK4dTHuBFOdMuuMoTQq5wI4/4RSlxEqEbo0P/AGinnlKTRJtGGJz+Bpe53OScYAp6nEcVXPEafwisorIcmsoNY44QOuKYRB6V5K11ru0k6vdADqfGfj864hutZkfB1e6J9P0h/wC9c/yOV8+lj2HaK3XlRF/5vE1S4BA6eK5P86Wli1DMX/r7lt57O5z+dT8iVpj16srx42ly0jBr6XaB3Y/3ri7sNqIf0qUk/nU/Jn6Py9jJA6muGkjHWRR9Wrx2PTEbOZnJ49OK4fSgvEjnIzzgUr/JkGPYWuLcdZ4h9XFAe8sh813bj6yr/evL7bSbR4AxZvl5ziuDpVq2Au/jqeOan5n+JvpyvRZ7/T0uomF9a+bKH9cvfp39aWub/ToEib/ELXdEQWHjL9+9efSaTbE5BYrjoSK0umWxhKkSFv8Aq6UfL/wf1PQH1PSocq+o2gLMW5mXv0pSLVtJZpohqVqVVxJxIOnf+VUSfTLVNow684A3daGdPs3mbEbnB4bdR8s/6l7/AMb0iS4kjTUrc+MnZ+4/8Vq5+IdCZXjOp22MbcbulUhtLtCjEqemVO7P2pBLO2KtlCOSB5jS+Xf0qelHosfxHoxgSeTUYMFPD6nr37e1DtfiLRjEGOow7bdm9eh6dvevPhp9oVJAwfqeaD+g2xJIU+nWn8of1vS4vibRZBIy6jERGMscHj8qDB8TaI800EeoxfrV3Lw3B79q85FhB3jII64JrmaztDtGwk/XpR8kf1PTLn4s0BVGzUoj4bDC4bsfpT8XxLocy+JFqwKNyNpbj8q8th0+1RQXTd/3GiHTrHPEPXuCaU/li+lHpl18afDduqJLq8O5XUnduJxn6UxffGnw2lq+/WLZQwwpJOCfwrxjULazt43BgBHtmqtdpEkhYJgDooNbcer7hOMe4/Gnx9bHQtnwzdRXVxcgr4yN5YR3Jz3rxPWn8aKx3S+OSGBkzwxyBnP1qOx4h479R2p/TtJ/SSZJPLCpyTjr7Ctv+nJhzSNPv3dortcWQQ7hIQR7YoMttBa2kskbqxibDDv2/vUwujatfYtdJgitojx4kr+b8BmmbT/ZZcyTj9N1aMBvm8NCTn71UmpvUiA0Gz1O41C2jtgBBM67tzApg9fpxX0FpJsbAQwtexyM0WwuW4yMcVAfCfwHoeigFYTc3AP+fI2CPoBwKuA0iwkGGiJH/XmnjLrqUGaa1E8RNxGME4yepI6UKWe3JOJ4/wAaeXSdNXjwgfqTRDpVl1Kcf9RoTiFae3z/AJyfjWU3Lp9mZG2xMRnjzGspk8+AyrebPPTPSt2zeHISAOfxFMR2odAVY4P2oiWyqSyAHaOVb+deNrrbnkPBO3cSOOnFYiyRSlopH2kcqG4P2roW++be3CL755osIO4xllGT34ogyOTbbQGMjOdwHTqvr9e1JMm9V64B49qlnXygE5A/1zS5hJ27YwQx4JPGf9Cq92pwpGkyshQ/qyB9u1FnPmxIwXae+McjoadjjkijcOocHkCQ4A/Dn86S8Nzcbm83PTtUXLVQSULFEIwm336jH2oDzAhcBQD7Ue7YNtG0N3ORS0aMykbEyBjqePzpeMPGBS+ZA8a4/ZJHP0ocy7MFRzn0zXSwhIyxbOPWhvJtViRuJ60tOOXZTlnJLE5AHagvGwPkO09SfSmEEYjDFBkjy81w6scFW3emf60WhwkS+GW3848w9TSkyLnORvPQL0o07CMqu3n9qgkDxNxwOKWnIDKEhKhl5P50NY1kDMpOQaJdopkVgwz/AE9K4MirG21iCRjjtT/4bbKw6nyt+dLMytKc/LnFHR3lwqeYjqvtTEdg5I3DjPYdKrmWlfBMeUcNkcUR7oW6P6AY57Vl5bSWcrEjCgdfvUfHFLNGXJO1mwa054tpW+EXf6g1wC5YFQe/aoC5m8WXOc4GBzUzc2bhW8pWMLn6iogQseFHJPWuz0uJPJa6tIzNMFAxkjoKt+nw+Iq7FBVOFGO/rULYWwhxjPiNzkmrPaMYo0RF4AxWv5TaldGWVZBmNuG4Gau+n6fJIRLKuD2HoKqmheJJIGLFRnBJq0LftAQDcZU/vHFXGPSchtimAmQOtPJCoXzcmq4mqwoQ8l0q/wDfRl+MNEjOy41CFG7ZbrT1Eiwfo6Hk5rP0aPPIzQbDUrPUI/EsrmKePON0bAjNOUtaSc0MRoBgKKysbOTxWUFs/TzCDeiYGcdsinDsXIB3YGR2qPuQ7ERorAjleRyaLbKxulinDhlI5JA3cdK8r2N9MNtEJGwgE9q0S28AnkHOaanMCoxXLEnpt6Us67iQWCgEAkg8VOYc8iRSNLOWAEeT8w4BPtTCFlzI+WjHU4PH27UiSyMFVsrniiLM4dWQsAO2TjNKlg7B5I2yGIJ69Dio7awfbyBk4NS1m5kYszc+ma5ukQRtMMH1qZcG+UeHCxMM5I6A0CRSsZOcBj270xHhxy3GevsaJIiyuuFY56kjHNOxRFT5CDzxxmiC2Cp4hDM2OVNGkCWwV4xuJ456VzJdouFTzHHSov8AgIMRGG3Nzz5R6VxtaReAMjuO1EuCzRO7Ywil2GMZA7V5rH8R3y3j3DTO4HLRA+UrnpitPT9Lr1Jc/B7I9AmjUkkjLrxn0qKvblIU83zHooHWnxfRyxWzq+RIobd6g1XtTuWkunUBeD260uOdvlTma4kZQMjBOcDqKmvhi1e7ZxNypGQD2pT4atBeXbRSRMyhc5xwORV60q2tbKZjIyJu4CiunnmI66ROl6OEmmVslWXynHTFTCWiRjD42jknuacmnt4FJQ57k1WL/wCJYUdgGHHr0rXnmRlbacvUa4dgIFEQ4GcZP1JpY6cvhouxQozkJ0HH/wDah21KW/YMsrAdtw2j7UeDUzagJPub0CelV9U8Bv7CNkvZQMEARouPQdB98fhVTj09o4zM64TPGe5xXoDiLUIolgkAVjlj0wKjPiNrWMMsXnMKbEiQZ8319q0lKVVYZIoZMytjBzjv7U1JrcUI/VjB9ar3hSzzNukAOeR3pu0sQ/RefTPJotxeak4fiS9GRGzc9McVJ2Frq2qMJZ7gxRepOTiuNK0tVYSXClYx14AzUldajKR4VsnhoOBtNEt6LIctbG2tSPDVpJB1klO459s9KJcWqzfOI/4RUZbQ303yq5HbzU2mn6k3/EjQe5JNVkLBLe1eylEtldPbyDoUYj8RV7+D9cmug9tfT+LIoyrkcmvOLvTtR2fqbpXb9wLjNWX4S0jUbSX9InkbJHQ/y9qNRY9MDAjORz71lQiiYgEFiD3zWU/cnVE2eLII2wAf2z2oiAphDwi8qBjIx3+9OwwgtifCELwcYzXf6NFukkVQuwAZPRvavM91nhu3bhRGsjENtPQjrTDSxTtIz24UBMhQ/Oen39a5YbYedvPIIoUcOSPKRIBySKn3FjPDEmWbPAwtcSRsH3CPIz6UczNGNiKnuSCawvkbdwUY4DZwx9qJD2g4wQpXEjHzelHnOLRC+VVuBgVq2dZGkdtqlRk4UD2JIqOnuNsojYnHGSOQOvNGQfY3ERUoNsg6jnn3osZRmcR4DeHnDHAY8DrUfHOnjsXLKpyBxkexoV3dJGSgY5Ukdc/h7UjMtJsikKAMOMA9z7UjPdJbxSyzAIsali3TgUm124P6o496gvimZxo9yzSEsQB+JFVzx7rJADqvxms0UkNpG4DqV3uecYxwKpdod0rMecoaVEp3gdqbtFy8ag/Mn9QP616PHpc+nLOS1bvhJpbqwgt1UtJCSnPYA8E/arReWujaZCbvUCXYc7N3zH+ZpPTBb6XpvAAfGXb1xVZmml1a98S4yYzkAenpWN4m2ntqRn+KLq6fFtGba36JGnG77CurK+nicyyli3XHelb69hs447TTo0afAUyeh6kCqhrsupi4zdzNk8ja3H4Crnp6T0eTVppUIO8IRxkk5qr3swSdnBCkc+pqr2mqX0ZCJO5H7rcj86fn8dkDTNGPbb1pz07zTSMWqTSReViueM9zRkuxGAhly2RwvQfeo+ysLm9ZB5kjI7DGfpV9+G/hO0dEMsaHaOTjJ/OnchW4Fo+opGgWM5bHAHCj+pot/BOkZuYh4jMOh6D+9XOLRdMtoQotkwPXJzW5IYxHsitgAaUiNeV2sAa6YTRscnLME6D+30qbTS4rUGRMMW65OKszaRGHad1wew9aUu7FZ4JlI3SLzz0Pp/Wn9/Z6gZJpJAuE4ztwp60/ZWrggtGQOxIxmnre2aK3igKfrZSZM7eFHbJod3BefpCxpE2GPBPYepotv4VLDRuVgTlxgenNLm/Ej4TJ9+tOjRZJjtckMx3bQenoKnNP+HLe3UHq2cjPallqb1ERoWmXV5eC6n2iMfIoOSfc1fLFNiBWHH8qTsbYW83kAAbn71JCRQ3PGeD/AHqvplbpoRDt0rK5jlVo1PrWU9ChiCCAAs2SMbSfU1k8iPIixnaidAR+JqJvNXO3kHK8D60G2vbi580aO4xgsF4rzPxtdCcQxZwzYA/ezmnorm3SHAty82OfOcE+wHNVE6hcQ3BUwPn02k8etJXvxF4CbFdkklJTxBwYh+03secD0PPatOJtTVhtrsm8u9sn6hdqqpOcSD5wO5APH1z6VwL9VOHwSB0PWq+upx+AscRjRFUBdvQL2oQulJ3Llj6ngUupt8HFjuL0sMA+XvnvSc1yGxnqO4qJN0X6kn2FdRyFupAFR7aZySdnGAQo/OgttAxgk+9CJCjOaG0mWz2qpyBXOBkniq/8TXCvo1wq+q//ALCpDULkiMxIeW4qu647f4dLHnjGcfeuj0ufO0qqucuPrTukyAXsAdgozjJPAqOOd1EHnG0cE55rtoXTXdXIh/Q7c75XG07eQKWsbC8mt99sXO1cnYOWPHAoOj6XcXNkJgruwGGbqcf6/rV4+GtLSKEeIDv29D27VjmDcir6LoOo3V20kUQTZwzTuf6Co/4k0G9F2DLLDIyDBEeVx7nP9OK9itLVIcCNAAo646+pqC1vRJNQumdFPIxjtjp3p3uxMu15bY/D9xMypDEJtx5KN0+9W+P4XitLYz33IjHliGfzq6aTpkNtCsTERlR044pL4leAWzQxuMeqnv70vdo1VNGcy6jmOPcTxkdFFek6dbFIVCLtHWqNoEa2zARJux3xXoOmhpYwwYk1lLtPodIcYLHJ7cVqUKoyx4FHK4PmJz6UrcLvIB4XPNXKzKSN4kignk8qPYd6WsbdhezhwNgJx9DTUSmS7YnjGMfSmoYhudiMEtzT024okjDTMucDjP8ASnIYN6iSQKCecAUvMpaMY6A5IowuAqkk4Ao0ho4lQk9T3NGV9vPakmugEGOpqOv9YjgBy4wOAByTTlLE6t4gcqT0/M1q9vYorVi55YhVHqag4rkCMPu5I3c1Dpc3F7fwvKSApJAzwBntTv0ePQIGVYUGew71lQH+IEcGQjHHWspYWKbplkLm7U3BP6PH5mGPm9qtmxAgSFVCgDGBgAUuw/SIzHGQid29KYYHYqQ5Cjjd615nfXuvhrOcnmlLkRRq2SF9Sa8W+J9YlPxJfIpBRH2LntgYr2S8iiYETDeMchuhr5/1QltcviSWPjvye/mNdP8AE5l6unUtp97KlqzPKzMXwMn5QB/5qX0y+eQnLFh71Vrdz4DAdmqa0s/quBXZeJUdXJqyi4G/bnOKMsmcc1ERjOCDyfyqTtlBArl64w+e9+zeSy1oqaKmFwMUyIWfHQA1GK1DXChVlbBLIMmq/qJEkEq8+ZD/ACr0ZNJWW1ZOC0hyaib34eUZR+cjGe3NdPExn7pryVgQRmiQtiRT6EU3dwxRqwJAdeCPcUpEAwIHzAk10L1fPhfUmwgRcRgbce+Tmr5pwUeYYBbrXnWjNnTFYADax5A9QDVo0HUGYqkhrPqIq6RnsKOEUDFK2koYDmnMA1ADeCOUchSR+NV74ms1aykxHkgZHOasZizypw1RWryNHE+4EED/AEaRxWvhwNwskeF/Z4xirlabowGjJX1qs6NNuYoAAVPQ1Y7Z2yN3Wp55kO3UsGE6BujClLtsFVHTv96PCcLih3Ue9dw7VTOARqVlQt82MH7UyPnyelcthkjk71oltpXI4pSqdSSbFy3Q1GhzPJvHyDlQP51rWJHS2cqSQeoHWoeHUvBsTNv2jBPJ6elF+zhrUtTFu7qX5C7nOeg7D6moe0ivNX2uF8GAMSxND06NtVuCXPldt7/TsPwAqw3EtjblIJZGLAYSCNePuO5+tXJpW4C52nG5m9MDAApOxklNzIT8sS5J9Dz1ru8a2uFZTJISB5oVxuHscdPtWrPxf8MJt7cRBh5Yun4/+arC1FTXhlld2C8nu/OO1ZTjWGqs2VBAPYAVlGHqxWyiKFVlYFx1wOM1o3TQN+8tBuJQOSRxULqepLAhJNeXOW3/AExrepxwB23AIUJ57GvE7oma/luoIzIj+cr3Hrx9c1eLnXdKnglS7jMlwGblwWVhxgAdPXOfaoebVrS3iIdWiikBXbHHgY5B4GB0Nej6Ho+ybrO9KxFdbSw28MfwqxaHfRwpgorbhzkdKrkKhpVCjqakYYHikO2VSB+6a3LqbMWi12tkg8elTtlHmMcD71GaJpjSQRzSNjcMkHnjtzVpt7UJwUA9K5PU685C55/ZZYwDkj70yGAXjNMfq04KCsMyZOIgBWFtaeHdpdHdtIPHTmt3khkjbnn1pKSTD7lGCPSjJP4qEAc+lb+nbjLuZXjvxEhg1m9iPQTEj6Hn+tIxMVcEHBqwfH9v4WuCXHE0QP3HH9qro6DnFdU+mk+lr+H75Vs2ticFsEfhip3SWYSeYnBOMVRLOQxPG6nOM5FXzSGV1BU5zzU9JsXvTWzGvNTERPY1XdKlCqBU/A/A5qKkxkkcgUlqMAliKkYPY+lO5HUGuJTlakKZaxfo18yN5Tn7VYYW9SfbNLXsAaXdgbh0P9K3ExyOfyqVJqN+V9xTC5xkUhC+4J7VIR/LVobaNXjwo2HrS0q4B55okjllO3hhSLzuM54I7Gp8GV1BfFtZI9pOQRj1qs6jpt89g5dFOMZ2uCSPcVP6pO4s5GhyZMdPaoe0uP8A05hZsmQ+bI7fSqPRNHjaysGdQN56fWg/o9085S1iLOw/WTk8k+g9vWpiG3Z2REQlByTjipOAiEbVG0+1VCQeifDtzbyNLcjzE5AB/wBcVYXhuo0xCkfuO9DvnuktzKmVUdcda1p17JtU3DbgeD7U4TatPt87YbuOmKyjXDETNtJ29uKyqwtVK/uSATnH1qg/EmqO8xt4Xy37RH7Nb1XVpLpjl+AexIBqKhh3sXbkk5rl9PjPNdAVvb4O4jJ96LdWn6VbtGeMcqcd6cCBFyaGrlXwQTmtb1Z9FhMaJDFAkhvCJVOfKO/bA60/Y2Fu0uXiMvOfKOD9hWnYMA4IGOMnmmbEtExlt5hG/wC4Y2ZX9uBxSnVovhZoZCIxmF1XsGQgU6mosAMt09akrGUmJEYAHYCwznB9KIkKtIu9FOe2Af51zdSyiYizfbuvWuP0oE4Jpu5t7YSlXVcD91RzSptbVnzGXHOMdMfnUy0DB0detAdzE+5DTiWSAD0oNzbKB5WH3Fay1FxT/j6E3FlBcgcxNg/Rv/IFUZAc4r07U7b9JtpbeQgrIpBI7e9USTS7q3f9ZE3lPUdDXT6fezD5AstviqsnIJ9fWrv8PxmGEENvI6DuBVG2+HIVPY1ddDvUVBJ4eVI/Cn6n0dWq1u1DKoyCfWrFa3S42knNVi3jF35gQR6E1JQRTKAqtgg9OTxXN77E4sQm9BkfWs8UfvDnsTSaKyRhjt565pgR5QPhQfpmn7tGBT4Oc80tEhMhUHI64FOrCWBbk4olrAHZmCkMPzpzyVZaR9QR8vSpCEZBHcGu0hTHTB9qwgxSD0NXmJ1zNGw/WRjPqKDIglXJUA+9SG3nI49q4MZPSkNQU9qpzkc+1QbWiw6iGYfM32/1zV3NsepyfqKjrqzD/s85zTPTVmieFCcY3cVl3bRBVdgdx79MV3bxiOGJOyktRQouIzG3bkVpE60AlxbSR+q0tHBFHiNVHp0ruKQQvjoG8tbYYcMpyMYP1pwnJAz0WsrfB61lPTfOqKXfmpCKPAFAtYtoGetOqvGAKwdFoFwwjjJHX1qPWUnJYnjvRtSkAxGpyevHakInIbzdPSnJoh2KQrIJATuHIYdR96tOhk3CoZGZj+8STiqpbq0jBRySavmgWhSIKRngE1PVwqm/FAhChNuBnNc+NlCQfr7VxcJkE5A7YFIsxDMWJA58uOv1rDq6UjJp23kA5Pah2m5nIJxz2paab9Zk9KPpzKZMnrnuann7VfpNJlV6k/WgT8g0QN6GuJQCtbSMqiZ0y3PSoy+tt4NTrRbzQ2sS54PPoaueBrz3UdMnE26ONmJParDoGl30NuFlEahhnk5YVa7XSVzlgPwqUtdNij52ijru2ZD0ho+mtb4DEup5GO1T9vbxo28ZDHrmiQIiqAuBj0phY8nIUH61MhaJ4QZOAD7UKTKx4OMUUswGAQK34O9ctnHp0p0nNmQrkFfLtzmmlt/Bk3D5WP4VwkYUdsbCKaQbowOvAq5PBWtkbdp9a6uAfDDDkjmh3hZUjKjODz9KZtxmMbuciqv3hAwsGXByaKAc9M1yYNrbV4P7Ldj7VsSSR4EqAH3FKB3vAHFLSDPJOBRmkz+wDS0uX424BqiadweF6e3f2phEEabjgN3pYFYiCDyO/pXDzsx9veqDm7AMysBgE549aAjMsnPRuo9aNIwI5rgHkH2oON79vGTxWVosoODWUB4dGAK7kc7cfkKEjYGTQbmckEDpjmssbEbtw90FHVRyaCUO8HHfvQN5LFieWOadt43lYBWznjgdKrMUlNEtWnuduMY61erNQg4ABCgfWq/pMCWsKlcu3scA081+Umyy5PpWXe36TbqVErtKUVkGBuGWAxSsrZBZ25IOc80B0SRlmTgnlh/rvQ5JiznY2F+mc1z041ceHJFwAGHQkVxp7ESncQTngA0vdyFF4JPf0/Kh29wEmGQFBPQ1fEO/SyrNgdq6L7hxSUTbgCKL5q11kcix3FMqFOMYFIwg96eijJ+Uc+pp/ghllRB159qctw0gB+X7UCCz53PyadjhPb8amQxrcfrMYDe9Pxxlsbsj2pW2UI2TxjpT8bAjgj8a0k8JtdCFEHvXLqueDXTqwGQc0NRv5xhh29aeBjgBNvfGKNGyoPN0pZo5mkG1eM8mjeAxxuINPSMBkPJbyjtjrXccqMMKMD2pcR+o+9aIKnKg/anoPh1AweRWORt45WklMrdBj613uYdG57imTbugHlAH0pWWTjjiunZT8y49xQJCoHGfvRocbt2AOcdaJ4eR/KgRD9odPSn41BjzTnkUpt6jvQG8rCnJ/KNwpOZgy7lp4IWeUbz161lKu3mPnx7VlSp4y0nvgUjezYTYvVutbnn2gnNJJvnl4BJJ7UpG0dQx73CjJJPQVZ9I014trMeSenGRRNI0mOJVklUsx9KlCiqcbMBex4/Kp673wVp2EIi7MEOO+Pm9j70tcsQ2cAY9KFFMR1OO49q4kYuc9R3BNc++RI3Det4mw4UAHOT8wz60SeUKA4IHtnrSsccUbsdoPrzXDzJIQi5x19hRZLTjJGeXkYzj8aTLlCvqDTcjnYQACPakpl6kDJ9ark1h0668WIf3qVhb34qoadePDwcEd81YrO6DgEHitMZdTExEQTk1IQEKMtj6ZqNgmiIHODTQlUDlgRVe1KSSYnoePai+KAPNIftUUshfocCtoQzY60BMQSl2AQcDvTYuEjO0jI9c1EwzFCAvAoitlssCSegq4Ewl0rgFT/4re9s5FRsblOH7+lG8ZhhlYEUySqXAA5U/at+IG+VT96RiuRjzDk1212qjjFP2kdRl+prsS47L9uajRdM3AAx+FdLOecAcU8JIby/Ra2VyPl/Ok1umQZJFafUAB1yfrRgMSKACTSJDTvwDt7e9ER5LkgHhT29qcSNVHFTYf0SCbARRkbbCfeslQucDj19qDcyoi4zwKcgoM8wKMPvSMc4JK54oE11uckHik/G2ykUwakXznFZQTLz1rKXtg14Pcdqe+HFDXQ3AH6isrKV+nStqnEa49a4zmbnnAx/OsrK5p9oZP/mN7NxQ4eYVJ58maysqF/hqfi1U0qnzCsrKqAZ+jfagP0+1ZWU4CyAeneprTSdq81lZWkT0mYiQhIPNM25JIyc9OtZWVf4ZVKL6V3H0rKypDsfOadh5lb71lZVQR1N8pPfP9K1bE7yM8VlZWkFHY4zj1oRJz1NZWUyHjJ29aMn+VmsrKAE5PXNBg5m55rKypoTltxEcetF/ZFZWU4QU3C8etV+7ZizZJPPrWVlVPoRGt1b60vJ/nH7VlZUUxQaysrKo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64" name="Picture 4" descr="http://www.vetusklinika.ru/netcat_files/userfiles/rabbits/transparent-face-mas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428980"/>
            <a:ext cx="4357718" cy="3268307"/>
          </a:xfrm>
          <a:prstGeom prst="rect">
            <a:avLst/>
          </a:prstGeom>
          <a:noFill/>
        </p:spPr>
      </p:pic>
      <p:pic>
        <p:nvPicPr>
          <p:cNvPr id="66566" name="Picture 6" descr="Интубация кролика с визуализацией гортан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214810" cy="31695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428736"/>
            <a:ext cx="4357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Ингаляционный наркоз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65971" y="4000504"/>
            <a:ext cx="4478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Эндотрахеальный</a:t>
            </a:r>
          </a:p>
          <a:p>
            <a:pPr algn="ctr"/>
            <a:r>
              <a:rPr lang="ru-RU" sz="4000" dirty="0"/>
              <a:t> наркоз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1909"/>
            <a:ext cx="7886700" cy="6196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Ингаляционный наркоз кролика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473" y="731521"/>
            <a:ext cx="8890781" cy="6014569"/>
          </a:xfrm>
        </p:spPr>
        <p:txBody>
          <a:bodyPr>
            <a:normAutofit fontScale="92500" lnSpcReduction="10000"/>
          </a:bodyPr>
          <a:lstStyle/>
          <a:p>
            <a:pPr algn="just" fontAlgn="base"/>
            <a:r>
              <a:rPr lang="ru-RU" dirty="0"/>
              <a:t>Затруднен из-за анатомических особенностей ротовой полости, носоглотки и трахеи. Из-за малого объема грудной клетки у кроликов часто развивается гипоксия. Дыхательный объем составляет только 4-6 мл/кг и легкие имеют небольшой объем по сравнению с органами брюшной полости. Вдох и выдох осуществляются преимущественно за счет движений диафрагмы, а не за счет межреберных мышц. Такое положение кролика во время анестезии, когда органы брюшной полости давят на диафрагму, может препятствовать дыхательным движениям</a:t>
            </a:r>
          </a:p>
          <a:p>
            <a:pPr algn="just" fontAlgn="base"/>
            <a:r>
              <a:rPr lang="ru-RU" dirty="0"/>
              <a:t>Если кролик перед газовой анестезией не был успокоен, он, почувствовав запах газа, задерживает дыхание, возникает апноэ в сочетании с </a:t>
            </a:r>
            <a:r>
              <a:rPr lang="ru-RU" dirty="0" err="1"/>
              <a:t>брадикардией</a:t>
            </a:r>
            <a:r>
              <a:rPr lang="ru-RU" dirty="0"/>
              <a:t> и гиперкапнией. Так, период апноэ длится от 30 секунд до 2 минут при использовании </a:t>
            </a:r>
            <a:r>
              <a:rPr lang="ru-RU" dirty="0" err="1"/>
              <a:t>изофлюрана</a:t>
            </a:r>
            <a:r>
              <a:rPr lang="ru-RU" dirty="0"/>
              <a:t> и </a:t>
            </a:r>
            <a:r>
              <a:rPr lang="ru-RU" dirty="0" err="1"/>
              <a:t>галотана</a:t>
            </a:r>
            <a:r>
              <a:rPr lang="ru-RU" dirty="0"/>
              <a:t> через лицевую маску и в индукционной камере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52904-102F-425F-BEE5-17CB0BD64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045526" cy="7877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Общие принципы фиксации животных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D3BE5A-B9AB-409F-ACB3-B427429B9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1" y="787791"/>
            <a:ext cx="8932985" cy="53891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 животных должна быть для них максимально безопасной</a:t>
            </a:r>
          </a:p>
          <a:p>
            <a:pPr algn="just"/>
            <a:r>
              <a:rPr lang="ru-RU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 животных должна быть максимально безопасна для медицинского и вспомогательного персонала</a:t>
            </a:r>
          </a:p>
          <a:p>
            <a:pPr algn="just"/>
            <a:r>
              <a:rPr lang="ru-RU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фиксации животного не должно быть затруднено дыхание пациента</a:t>
            </a:r>
          </a:p>
          <a:p>
            <a:pPr algn="just"/>
            <a:r>
              <a:rPr lang="ru-RU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 должна быть настолько крепкой, чтобы у животного не было не только возможности, но даже желания вырваться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1521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65126"/>
            <a:ext cx="8715436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</a:rPr>
              <a:t>Эндотрахеальная</a:t>
            </a:r>
            <a:r>
              <a:rPr lang="ru-RU" b="1" dirty="0">
                <a:solidFill>
                  <a:srgbClr val="FF0000"/>
                </a:solidFill>
              </a:rPr>
              <a:t> интубация кролика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542" y="1646236"/>
            <a:ext cx="8817176" cy="51062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Предотвращает появление проблем связанных с задержкой дыхания, позволяет вводить кислород и значительно снижает смертность. </a:t>
            </a:r>
            <a:r>
              <a:rPr lang="ru-RU" dirty="0" err="1"/>
              <a:t>Эндотрахеальная</a:t>
            </a:r>
            <a:r>
              <a:rPr lang="ru-RU" dirty="0"/>
              <a:t> интубация позволят также в случае необходимости проводить искусственную вентиляцию легких. Хорошее содержание после операции и адекватная анальгезия необходимы для уменьшения боли и стресса, восстановления аппетита и предотвращения развития </a:t>
            </a:r>
            <a:r>
              <a:rPr lang="ru-RU" dirty="0" err="1"/>
              <a:t>липидоза</a:t>
            </a:r>
            <a:r>
              <a:rPr lang="ru-RU" dirty="0"/>
              <a:t> печени.</a:t>
            </a:r>
          </a:p>
          <a:p>
            <a:pPr algn="just"/>
            <a:r>
              <a:rPr lang="ru-RU" dirty="0"/>
              <a:t>Прозрачная лицевая маска позволяет наблюдать за цветом слизистых оболочек. Необходимо иметь набор маленьких </a:t>
            </a:r>
            <a:r>
              <a:rPr lang="ru-RU" dirty="0" err="1"/>
              <a:t>эндотрахеальных</a:t>
            </a:r>
            <a:r>
              <a:rPr lang="ru-RU" dirty="0"/>
              <a:t> трубок (2,0-5,0 мм). Кролики имеют маленький дыхательный объем (4-6 мл/кг) и анестетик циркулирует в маленьком объеме. Хотя роторасширители использовать необязательно, они позволяют лучше следить за состоянием ротовой полости и гортани. Ларингоскоп с маленьким клинком (0 или 1) можно использовать для визуализации гортани  и облегчения интубации.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131" y="365126"/>
            <a:ext cx="6199365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Особенности анестезии лабораторных животных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6236"/>
            <a:ext cx="8472518" cy="499747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Для ингаляционной и неингаляционной анестезии у мелких лабораторных животных (мыши, крысы и др.) используют специальную аппаратуру и инструментарий, которые, как правило, разрабатывают и создают сами экспериментаторы. Описаны специальные камеры, маски, техника интубации трахеи с помощью </a:t>
            </a:r>
            <a:r>
              <a:rPr lang="ru-RU" dirty="0" err="1"/>
              <a:t>миниларингоскопов</a:t>
            </a:r>
            <a:r>
              <a:rPr lang="ru-RU" dirty="0"/>
              <a:t>, тонкой полиэтиленовой трубки, </a:t>
            </a:r>
            <a:r>
              <a:rPr lang="ru-RU" dirty="0" err="1"/>
              <a:t>языкодержателей</a:t>
            </a:r>
            <a:r>
              <a:rPr lang="ru-RU" dirty="0"/>
              <a:t>, "лобной" бинокулярной лупы и др.</a:t>
            </a:r>
          </a:p>
          <a:p>
            <a:pPr marL="0" indent="0" algn="just">
              <a:buNone/>
            </a:pPr>
            <a:r>
              <a:rPr lang="ru-RU" dirty="0"/>
              <a:t>Крыс и мышей можно анестезировать, вводя препараты в хвостовую вену. Эти виды животных не нуждаются в премедикации, однако их следует переставать кормить за 12 ч до эксперимента и все это время содержать в спокойной обстановке. Индукция в анестезию у крыс возможна с помощью подачи ингаляционного анестетика через специальные маски.</a:t>
            </a:r>
          </a:p>
          <a:p>
            <a:endParaRPr lang="ru-RU" dirty="0"/>
          </a:p>
        </p:txBody>
      </p:sp>
      <p:sp>
        <p:nvSpPr>
          <p:cNvPr id="63490" name="AutoShape 2" descr="data:image/jpeg;base64,/9j/4AAQSkZJRgABAQAAAQABAAD/2wCEAAkGBhMSEBQUEhQVFRUWGBQUFxUYFRQXFBcWFBUVFxgXFhUXHSYeFxojGhQUHy8gIycpLCwsFR4xNTAqNSYrLCkBCQoKDgwOFw8PGCkcHBwpKSkpKSkpKSkpKSksKSwsLCkpKSkpKSkpKSkpKSksKSkpLCkpKSwsLCkpKSwsKSwsKf/AABEIALQBGAMBIgACEQEDEQH/xAAcAAABBQEBAQAAAAAAAAAAAAAAAgMEBQYBBwj/xAA+EAABAwIDBwAIBAUDBAMAAAABAAIRAyEEMUEFElFhcYGRBhMiobHB0fAHMkLhFFJicvEWI4IVkqKyM0NT/8QAGAEAAwEBAAAAAAAAAAAAAAAAAAECAwT/xAAiEQEBAAIDAQACAgMAAAAAAAAAAQIRAxIhMUFRcZETMmH/2gAMAwEAAhEDEQA/APcUIQgBCEIAQhCAEIQgBCEIAQhCAEIQgBCEIAUbaG0WUaZfUcGtGpTO2Ns08NSdVqu3Wj38gvBfTf02q4+taW0RZrOP9TuajLLSpNr70h/F59V5bRG7TFgdXc1nq3pHWqCXPJ7rPDCkDqpIbkMgsb61niQ7GlxiVPw9SBfx9VXU3gZJ0vOXlRVJTzvHNOtpRmVEZUOQCk0qgP5j81Kok0qx0cR0JVrs/wBIqtMjde6OZVWKbTkjdI5pbGno+zPxBZAFTPktVgNr06olhXiNMO4BXGz9s1qJG58lpOSz6m8e/j2QOSpWP2J6ah8CoN0rVUMQ1wkEFb45S/GFxsPSurkoVpdQuSupgIQhACEIQAhCEAIQhACEJutWaxpc4gNaCSTkAMygHELObI9MGV6kAQwkta45mMiRpK0Uqccpl7DuNn11CEKiCESuSgOqp2/6S0cIzequHJup7KB6RelIpSynd2TnTZs6DiY8Ly70jwLsQ/1nrHucAZa4zb+mAI1JWOXJJ41x47ZtV+l3pjUx9b2vZpT7DNAOJ4lVNGk0TPHNSqmyj7O6FDNF2URzUL+H6gE2/wAJBw95K6DEa/NSXPtOmnEqLTMtbH3YJ9jOXf7yRTvb7lPU2CRJkcBqp2rWzdVgAtJ5pNIA2iPKlPxBm8C9h+ybqU5MZ8svsJCHaTgbCFMp1GtFzdQW0DaI+QSK1HqTyMJKWkhxzP8A3fJTGYYRYjys9ha7D7JAHUyVcUKECWuEdykaYxzhmFe7J2lUpkQT0VFh8S82InqArPDPOTvh9E5dFlNvQNmbbbUF7FWrSvPMFXLXLabNxYc0QV1YZ7c+eGlgF1JCUtWQQhCYCEIQAhCEAIQhAC89/Fj0o9VSGFpn/cqwXxm2mDef7ojpK9CXgPpY4v2liS+59YW8Ya0ANA7R71hz5dcf5b8GHbL+FxsHFxTaOeWX3kvRcN6Rj1EuI3wQ39/HwXjLMYW1IBgAfL3qNtL0mdG61xBgT5I+ix48rPjflxxr1/HfiNRpthvtPMADS4kmVX1/xRG4N1o3ja5149F423HnO5JkdBAFvCg19pOkmT/mLfJabyrn64vX6Xp1iKjoa+SbyAIAvfpa3lL2p6TYlrWMFQ79Q7oEDUxNgsl6JVWhm878xkT3BA8H3K9w1Avx1MuyER2yHmVllnY34+LtScc6IBkxzuSc3HiSSfKihzREGT7ypmKoTUIJjl81Xup7tXdImT3vqst+uq4aiTicCP0dh1v9VXV9mxMxABE6yeCvsSzdfuRo0GNBEm/Qj7C56oXkZCAIuXO4dgB2Wm3HrTDVcJum/wB8kptK97Rp1Wh2hgoBt4zk8+XJUwaWu0aMzeXHzknsjZpzyzga9Sm6VUtNvsqQ872Tbc7E9hfykPwxbcgARbXwkPycAJN/dE9+CcNId+EklNUabunM/RTaROQ3Txkj3kJKhoUwNR0T2/IjIa8U3VdBsGgakGfBUQ1RMZ84lBnamyz+ZjR2upGGbXbrbhCYwzC4WeJ5WQzEOYYcb8ZMe/NAaLBVJuc/erCkZMRdUuztpyRvAdYgrQUqYNxHmEjqTRdoQpuCxBY8QeyZo4bmQnzhiNZVzxN98a3C4jeAUkKg2Liz+Uq+aV143ccuU1SkIQqSEIQmAhC4EB1CEIAK8S/EPYZo497/ANNb/daedg4dj/7Be2rN+ntKgcG412yG3aR+Zrozafd3usuXHtGvFn0yeD7axkC2eR6qipEmTqp21qodUMEloJgkXI6aH6qA+rAMZ27ZrPGais8t0p+IzA0+4UCq/IhSwLfeaarYMxbkff8ARXENdsSuA5p0L4PUtBHvkeVt6eMZRnEVTusZBLiPAA1JyA1Xm+wHkjd/UC0gE2dBk30MfNek06TMRhfV1W29kkTE7osHRpy1k81z5Y7ru485MVVR2qazzVyDzIHAE2HvTtOiXVA7IDVRvR2k11b1MwWXIILbEkD2SBGR0y7KXgnOqh78mggNHEhwuT5WXS7dHLnNeHqmM3qp470T2EW5BWVGnYum8QJ045qsqtDXAxdxJjsfkR4UzD420WMccr6xr81pI4LdjEYdpEEx5J655lZzaWADSSSYtpz/ALpWsNRhzN8/viqvHbLH6SyTxduPOdgDYlFLFn6FNgBN2jTQnsLlOVKrP0587JNAbryLiM738gqc6g1+du4JPcXCRqYD2tJGjb+TmVNo0yci0e4/NOYmjwsOADiT14JeHosaLgjuinDGIwDhcRzvPwVFiHu3ol3QK/2nUBaN0jpMRPlZmvV9rPvn8UQ6vNk1XARFuJPyCv6GF32wRIOdx8FkdmVj+q3AgCT7lr8FSlsh1+0+6EqNo1bYbm+1TOWn+VcbIq1IhwTdIA3v1vPcKYGxB0/mHzCQ2uMPSdHD4Jb3EZiPgkYSs4iPBT+/IutImnMHVh4K09B8gLHUmQbeFqdm1ZaFvxX8MuSflOQhC3YuSiUmV1I3USuLkoBQQVyV0FBCVhfxgxgbgQ3V9Ro6QCT9O63RXhf4sbe9fiXNB9ijNMdRG+fNuyjO+KxnrzzF1ZMfdlG3pB6j5lIruM26p6hQLpAGo+f1UKTsFTkGeIMqxZg5ZIGRPw/ZcwGFieovyH1V3h8KItlBI5k5e8+5TtppC2ds/cfMcAeun07raYKrutiTyjSwJPBU2ApW4mfd9VPm1jc24QJ5848hRVRINaoHF/swJAcXAwNZJEkCeC5hqjWANBsLkx2FtL6aqAM+QyAmOUA5XUyhQsN46zA1P38FFaXLcP4lmerjFuWjeU59lHpMM5iBeYkT3spdVvHMjrY2FucJRpRYA8N0NBdbQk2gck2aRQfImWwI4ie+gTO0qrCzdLHEa7rZ7mYmOXvUrDUmZyJHKb/D3pnaeGYW2lvO0Hwf26paG2WY8GpDXW0E/I5K5pkbsva48wQT7slWNYS/d3faHMmVa0cPGbYnpFuIJQKiYxmpBA0JAnzPwUSo7XecO0iOatcVhQJLHOblLTdvYRcKFWxLhmARwB+BzSNS4k7hJBB5QB8lVVQHP/KD3yU3amJBsd8T1IVZs/Ck1AY+IVT9hoMDgC4ey0TwMz5ur/AtqMiQQBwbvfBNYDDQPaaYIOmR5Ft1cYcEAOBDhGefdSEijU3hJIdzET4UmgwGRPaBP7pOFbOX+FIq0bTFxkR95KicwYcx3EZqdUcHCdePHkVBp1QTuu9l2YKk0xn990GQZF1cbHrX5Kpc0xIy4KRsvEEPgq8Lqpym41QQkU3WQutzOSlBchcUqKJSSF1BQA0pSQEsIKo+0MW2nTe52TWucYzgCTC+YtsYveJJuXOJPc/uF7N+M21hSwLaX6q9VjAeAZ/uOJ5Q2P8AkvBsZUkyeyzz+rx+I9AS771OS0eA2REXzDXWyvr4WeoNOehzWsdjS0h39DQOOWXzU1eKTRwcQLa2mPKedLbuvpAn5x4WLxPpdWdVhjt1m8JMAk3u72iB7xlmFsX0nCpWplzXGiWAvaIa9r27wdF906FsmDInVHWz0TKW6WWGfDO4ngRJz6wPCsKpb+cEmBlkI0A6581U4e4GWsm0czHi+QlSqrzkO5J48Adfos7VuMvYDW2euZJ++cKzwkHIeb9M+ht3VZQqAAmbDWJFjodTKk4DEbzpg65zN+A8/ec69G1tTqSZbpYERJOUjjn7ieClijJAgccyIEHKLnvGuagNfDrchoLDnfX4Kz2dSsZPnM99VST9AN4z0H3Kg7YohwiDPGC3vGUjj8FcUG3uQPIP0Kqtt1iSWkSOjZ5OaRnboeuSNGz1DCgmDB4TH7+FOp4Uh0tcWnhvEtMZgtORjgo7Glrm7xJ4O1GcX17q0r0rjicuBj796UFR8a/dFiA6JHA8ws/jMW4zvtj+oCfgrTadvzNMZjIlvFZPH4xwyc7keXRTrZ7QMW/ffmDOXD6hXGzMAIkhzYgmNBx4qlwOH36kz1Gn7Lc7NwUAEnKwPIjX4Kr+gsMHS9mA/OOBB59VYNwZIGUjsZ8pNGg3UQMpFxPNT6dPcBFiPkjRG6LgDfPVPVgRG6fPyXAQY0nI8Dw5pLd4SHfsg3azZA4j38k56yACmi2RY35aJIqaH7KDidhxa2S7h2S/nKRSqANXaBioDoiBqcObLqThzZC7HJTnRcL1yUKVAO4ID568E27xz+7eUn1nHLRwy78PggJAXS5NCpFjrkdD9CnAgPKPx7rB+HwrW/nFYuEyCAG7rsxce0J7FeQ4lvtRzPxXrn40N/38L0qOAkZt3f056i44ryoi45mPFlnb6uTwrZ+Hm2n7fv7lJ2k406Zn9IPFSNmUAL+Brnb4KTj6DXjddcpflWvNMZh8HvABlMunwBzcVvvR7AihQcy3rKpDn7tg0NEBogaZ5c1U4XZhLrX+H7q+2cQB/Mcs7WzuM7ozz35BjhpZ4OmYgeBqeqdfS9q8ctffx5J2hT9nUdMz1IOXLJOU6XAjtYW5wJ6rGLqJiDeL8CYI+Nh92T2AE33SASYmZdyAGlvvNcqtl1xYWECZ8FWOGpkAm5J5x2hVIVOepg5A8OI6AXVnhKe6PykC153ffKg0BGngwYPXNWFB18raZx8bJ6JPp0paTByN53vgb9VSYreuCZjLM2NyPN1euc1rbjdJyI07qorw43/M3w4fehVWCK1zTO6RIPfpf56wnajRubjjldp58J+80+zD3I0AtyScTSMffv4qNGodqYz2TxyHX+rqsXj60mACx3LLpzC0+13a2vIIlVeA2WXvEmROqJ4SV6PbJn2jAJ1+NvC2uCoQIjL4H7Kr8Dhd1vAjL7+81cYd43emvI3RJ+RalYeiN2BYjv55JckC9hrOnFM0KhkB3SVNfSG7Dte6oIdRsEt4XBSQ8m57/Nd3bf22PTROOIjqFCiIAMhJ/X8l2m6WjomyTM6ZH5JHElx4Jyi6CEhosFIbSsEw0eCdLQhJ2d+VdXXPjlv056zmueuHEJMroSMoOB5pLqY6HiLf57rjy3Ut7wk7zP5gP+Q+EwgGalN7fyw4at0P07eErDY9ptJHJ35hHHiLi+k3S/XcHsdyJAPkZeFHxgpv/wDk9h2jptb+oZAcTGfVAYv8ZcBNKjWvLC9hGkVBMnvTjuvHaFP2rr0z8SsY/fZQc8uDW74kAEb0fqFng7tjAi45DzvC0ZqZT9nJZ37Wk+LTA4f/ABrJlSn4EuaOmfxn70TrAGNgclMwWHN3HlGX3qpWiMwO62RHCD2+7wn8NhS514BEZ3jyYHgqxqYN4G84TEkm8DuNVzB1wT+WCeMb56NAPuDuqjQ2l4emAIkAD9ReBPSLn3BWDKLTwP3wgfEpeGw74ENcw8Tn53pPSR0Ukgj87z7wPDYI7lVIRg4UTDt0dAMuqKkAboNjoLfISlVq8TunmIEz5UGtVdvRDjfMA5xOaLSSsLSA9oCeYnnnM/D9r3CAZEWj7CqtnsM5EGT5jPvCtsMLZRmOSIKVtWNyM4uLm4NvdkqeiJINt6BxHVPYvHmNw5gkc4k3HNRsNh3ZkayE6IS+n7U3lpzHA8Qm6/stIPTNTt2SDGkTkVX40On7ySNlMdQ33GR3GUjUqwwOH3WidPPVcxDwDAGdinqF45KDWNKnMXzEeJVhRfugGJynooGGz6fAlWlESY0yVxKQyjLbXyifgnXExGYIySqLYjwfkl1REefKKaI22eouoTsRdzfCk4ipIKrpvKiqTqAtHZGGYdwzmm6FSApG+ISgLwgmylsNuiisKdL5CZtDsitvNQqvYOLh0HVC6cMvHPlNVcQuW4DumPWLnrEwkh/A+B9Vy51PmPgFH9ckOr8+wzQD9RgOd/8AkfomH4MaesH9rmD/ANmiFyZ5e8+Mh4K57PCfvgLe5Gy08q/EfC7mKEb0FoPterm8/wD52831KoNkYaXHPIX+7cfK3H4nYYObSqNi28206iRfI5HJZfYjJ3bG4EAadzPyWN+tsfhh4O+BlOXbMeVq9l4aSG2hg3nOMWMcOhPRUtLDH+IlskAQDAiSdIv9Vpdi4M7mUOqQSDmBYERnOXnNCr8Tqezmlu97RJkgxJA0DZEN0uLpOztmimC6IHGN5x7zn2KuYtA6cIWM2v6Y0PXimHkhlpDC5jnRnvCcunlOwsMblfF9iMQ1jS95cYyEOnkIaPksZtzaeIeSabDuxb8wP/kBmrXbtB2Lp0hS9oAk702uMgDHkhd2X6AtzqNBI1NyP7dAptV1/bJ4DFYgmXtcMuYk55Zce60+zWEuuMtPl7x5UnGbA9W72CYziTHjLipWEadb68P29ynW01MwdjMZnzGqtRW06/fuVawwDyg+SU7SfZWmuuo3MiTmltZAIXHVNTZQ8VtprLC6AlPbui5VFtHaAFpzTGM2o5zjBtp9FAqe0VFyPRFMlxl3O/JTcK377punhVPw1CCeEJQ6kYelfqI8GytWU90cCbqPg6MAeFMY3eN9MlcJ2kCTOn3KcrPEdBC69wa2AoNSvJ+CVpxyqYuoAfM8JT+KJdZvdNPow1QoNJvxToqwEhtO0p5jASkD9OvLo5KXTaoXqhmplN0BVCprfLH26oScTWBKE/YFya3NINcKA/EhMvxgW22K0/ikh2KVQ/GBNnGJbC5OMTLsbOeXBVgxKSaqWz0b9LG+tw5Azad6B4PuKxuxRFQg6drHmtmHKP8A9Pph29u35EhTWmNk+pGH2aG7ryBuyd4zl/LZSKePpsJcJdnG6JtqJFh3TdbEkjdFm8PqmHgkWMHjEp/CuUtVu1trVcR7IY9tPUNd7RgwQ7pY2MROZgKBgdm0jVDDhahP8zwS3/ukgdrclMofxVKrIDKocLB3sw7iHNGoi3JaHZteubvpUwOT3TlzHGVlu2+u+axx3jr+1hszZTQBAiItp/hWFao1pgdyomM2xuUwGkb5tbQcVn6tVxzJK2+OHLLdT8diJdaPqorHGNBmmBUI0Xd5JPYupUIGc6qs2htOo2NwWGflTHvTLlNOVkNobdxJORtbtqs/U2xXbEyYkdivRK1EHQKFW2ew5tCUX3/4yWD9KnT7QKuML6QsPJP19kU/5QoT9lNGiPKW4vcJthjmkzYK4wONY6PCwrMLeBktFsTCmRGiFdfNtjTIOXNPCvDSReyqXVHNEeeiRT2xYt0Vs6n4WhUrOkWCvKfo2LSeqz9HbvqwAMgprfS0onX8lbVr/py9jZVeL2YaRMiRxTzPTBdq+kTKguqvWlNqQvvCdYTFgpe9TJlTcLVpBRpW1aAQLpirjRlK1FGpRIgwoeN2DRqzBg8lXX9F2Zb1hJsUK0Hoo8H2XAoWfXJW4r31ikb3NPnClIdRPBWzNyuhyWKS6aSDNkwugpxuHTgwlkaBkFKjgnP4MpQwZQejICVCkNwxTrcKUy0htEZEylb7jYkkKb/BcpQMF2T0Ff6ldFFWDcEV04HkloK71MoOH5qc7CEaKPVLgPyOPRFgiDVw/VQcW/dEgOdyAklNVq5pv3qlWoyL7lNsdpfYq3wFcVhvYdjiJ9qpVcAzmBAgn+0LLtK6v8Fk3+FAyvVd/wDSW83OACs8PsdzgC5zegBK19PBExvtpAcQ2T71B2ptHCYf87wDnBI+CqY/tFm7qRUj0ZBEkmEr/R4i0lRsL6dCvXDKLf8AbFi/ieAW/pNaGgmb6BPHrldQ+Tjy45LlPrz+p6K3jdiOCuNnbH3LxA1WjqOJHss7myZ/g3OHtnsMlXX9I7+M7jiHyGjXNR6eyZ0WsbswcE8zZ0aKurG1kv8AoE6Lv+mzotmzBhPswoR0LbDN9HHcE8z0dPBbhtAJQphPpB2Y1vo6eakUfR0rWboXd1PpC71m2+jZ4rv+n3DJxWkhchPpC7VRUtk1R+tdV6hPqOzGeqCaqUxK6hZKdFELooBCEGW3Dt4JynRCEIB8UAlDDN4IQmHThwueqAQhMHGMCd9SEITIk0wClepCEJB31A4JqtgWEXHvQhOhQ7X9HMO8S5k2/md8iq/ZFMCqGCQxjQ1rAXbgDcobMd8yhC585HXxZXWmioMNXeaXOaAT+UwfOY7LP7R/D3A3caUuNy5xLnE8y6SUIV6Haz4jbA2VSpP3abA0TovRaLfYCEKOL/ajntuM2WxgTrKQQhdTjpe4F1cQghCUAhCCclCEIBS6EITAQEIQTqEIT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2" name="AutoShape 4" descr="data:image/jpeg;base64,/9j/4AAQSkZJRgABAQAAAQABAAD/2wCEAAkGBhMSEBQUEhQVFRUWGBQUFxUYFRQXFBcWFBUVFxgXFhUXHSYeFxojGhQUHy8gIycpLCwsFR4xNTAqNSYrLCkBCQoKDgwOFw8PGCkcHBwpKSkpKSkpKSkpKSksKSwsLCkpKSkpKSkpKSkpKSksKSkpLCkpKSwsLCkpKSwsKSwsKf/AABEIALQBGAMBIgACEQEDEQH/xAAcAAABBQEBAQAAAAAAAAAAAAAAAgMEBQYBBwj/xAA+EAABAwIDBwAIBAUDBAMAAAABAAIRAyEEMUEFElFhcYGRBhMiobHB0fAHMkLhFFJicvEWI4IVkqKyM0NT/8QAGAEAAwEBAAAAAAAAAAAAAAAAAAECAwT/xAAiEQEBAAIDAQACAgMAAAAAAAAAAQIRAxIhMUFRcZETMmH/2gAMAwEAAhEDEQA/APcUIQgBCEIAQhCAEIQgBCEIAQhCAEIQgBCEIAUbaG0WUaZfUcGtGpTO2Ns08NSdVqu3Wj38gvBfTf02q4+taW0RZrOP9TuajLLSpNr70h/F59V5bRG7TFgdXc1nq3pHWqCXPJ7rPDCkDqpIbkMgsb61niQ7GlxiVPw9SBfx9VXU3gZJ0vOXlRVJTzvHNOtpRmVEZUOQCk0qgP5j81Kok0qx0cR0JVrs/wBIqtMjde6OZVWKbTkjdI5pbGno+zPxBZAFTPktVgNr06olhXiNMO4BXGz9s1qJG58lpOSz6m8e/j2QOSpWP2J6ah8CoN0rVUMQ1wkEFb45S/GFxsPSurkoVpdQuSupgIQhACEIQAhCEAIQhACEJutWaxpc4gNaCSTkAMygHELObI9MGV6kAQwkta45mMiRpK0Uqccpl7DuNn11CEKiCESuSgOqp2/6S0cIzequHJup7KB6RelIpSynd2TnTZs6DiY8Ly70jwLsQ/1nrHucAZa4zb+mAI1JWOXJJ41x47ZtV+l3pjUx9b2vZpT7DNAOJ4lVNGk0TPHNSqmyj7O6FDNF2URzUL+H6gE2/wAJBw95K6DEa/NSXPtOmnEqLTMtbH3YJ9jOXf7yRTvb7lPU2CRJkcBqp2rWzdVgAtJ5pNIA2iPKlPxBm8C9h+ybqU5MZ8svsJCHaTgbCFMp1GtFzdQW0DaI+QSK1HqTyMJKWkhxzP8A3fJTGYYRYjys9ha7D7JAHUyVcUKECWuEdykaYxzhmFe7J2lUpkQT0VFh8S82InqArPDPOTvh9E5dFlNvQNmbbbUF7FWrSvPMFXLXLabNxYc0QV1YZ7c+eGlgF1JCUtWQQhCYCEIQAhCEAIQhAC89/Fj0o9VSGFpn/cqwXxm2mDef7ojpK9CXgPpY4v2liS+59YW8Ya0ANA7R71hz5dcf5b8GHbL+FxsHFxTaOeWX3kvRcN6Rj1EuI3wQ39/HwXjLMYW1IBgAfL3qNtL0mdG61xBgT5I+ix48rPjflxxr1/HfiNRpthvtPMADS4kmVX1/xRG4N1o3ja5149F423HnO5JkdBAFvCg19pOkmT/mLfJabyrn64vX6Xp1iKjoa+SbyAIAvfpa3lL2p6TYlrWMFQ79Q7oEDUxNgsl6JVWhm878xkT3BA8H3K9w1Avx1MuyER2yHmVllnY34+LtScc6IBkxzuSc3HiSSfKihzREGT7ypmKoTUIJjl81Xup7tXdImT3vqst+uq4aiTicCP0dh1v9VXV9mxMxABE6yeCvsSzdfuRo0GNBEm/Qj7C56oXkZCAIuXO4dgB2Wm3HrTDVcJum/wB8kptK97Rp1Wh2hgoBt4zk8+XJUwaWu0aMzeXHzknsjZpzyzga9Sm6VUtNvsqQ872Tbc7E9hfykPwxbcgARbXwkPycAJN/dE9+CcNId+EklNUabunM/RTaROQ3Txkj3kJKhoUwNR0T2/IjIa8U3VdBsGgakGfBUQ1RMZ84lBnamyz+ZjR2upGGbXbrbhCYwzC4WeJ5WQzEOYYcb8ZMe/NAaLBVJuc/erCkZMRdUuztpyRvAdYgrQUqYNxHmEjqTRdoQpuCxBY8QeyZo4bmQnzhiNZVzxN98a3C4jeAUkKg2Liz+Uq+aV143ccuU1SkIQqSEIQmAhC4EB1CEIAK8S/EPYZo497/ANNb/daedg4dj/7Be2rN+ntKgcG412yG3aR+Zrozafd3usuXHtGvFn0yeD7axkC2eR6qipEmTqp21qodUMEloJgkXI6aH6qA+rAMZ27ZrPGais8t0p+IzA0+4UCq/IhSwLfeaarYMxbkff8ARXENdsSuA5p0L4PUtBHvkeVt6eMZRnEVTusZBLiPAA1JyA1Xm+wHkjd/UC0gE2dBk30MfNek06TMRhfV1W29kkTE7osHRpy1k81z5Y7ru485MVVR2qazzVyDzIHAE2HvTtOiXVA7IDVRvR2k11b1MwWXIILbEkD2SBGR0y7KXgnOqh78mggNHEhwuT5WXS7dHLnNeHqmM3qp470T2EW5BWVGnYum8QJ045qsqtDXAxdxJjsfkR4UzD420WMccr6xr81pI4LdjEYdpEEx5J655lZzaWADSSSYtpz/ALpWsNRhzN8/viqvHbLH6SyTxduPOdgDYlFLFn6FNgBN2jTQnsLlOVKrP0587JNAbryLiM738gqc6g1+du4JPcXCRqYD2tJGjb+TmVNo0yci0e4/NOYmjwsOADiT14JeHosaLgjuinDGIwDhcRzvPwVFiHu3ol3QK/2nUBaN0jpMRPlZmvV9rPvn8UQ6vNk1XARFuJPyCv6GF32wRIOdx8FkdmVj+q3AgCT7lr8FSlsh1+0+6EqNo1bYbm+1TOWn+VcbIq1IhwTdIA3v1vPcKYGxB0/mHzCQ2uMPSdHD4Jb3EZiPgkYSs4iPBT+/IutImnMHVh4K09B8gLHUmQbeFqdm1ZaFvxX8MuSflOQhC3YuSiUmV1I3USuLkoBQQVyV0FBCVhfxgxgbgQ3V9Ro6QCT9O63RXhf4sbe9fiXNB9ijNMdRG+fNuyjO+KxnrzzF1ZMfdlG3pB6j5lIruM26p6hQLpAGo+f1UKTsFTkGeIMqxZg5ZIGRPw/ZcwGFieovyH1V3h8KItlBI5k5e8+5TtppC2ds/cfMcAeun07raYKrutiTyjSwJPBU2ApW4mfd9VPm1jc24QJ5848hRVRINaoHF/swJAcXAwNZJEkCeC5hqjWANBsLkx2FtL6aqAM+QyAmOUA5XUyhQsN46zA1P38FFaXLcP4lmerjFuWjeU59lHpMM5iBeYkT3spdVvHMjrY2FucJRpRYA8N0NBdbQk2gck2aRQfImWwI4ie+gTO0qrCzdLHEa7rZ7mYmOXvUrDUmZyJHKb/D3pnaeGYW2lvO0Hwf26paG2WY8GpDXW0E/I5K5pkbsva48wQT7slWNYS/d3faHMmVa0cPGbYnpFuIJQKiYxmpBA0JAnzPwUSo7XecO0iOatcVhQJLHOblLTdvYRcKFWxLhmARwB+BzSNS4k7hJBB5QB8lVVQHP/KD3yU3amJBsd8T1IVZs/Ck1AY+IVT9hoMDgC4ey0TwMz5ur/AtqMiQQBwbvfBNYDDQPaaYIOmR5Ft1cYcEAOBDhGefdSEijU3hJIdzET4UmgwGRPaBP7pOFbOX+FIq0bTFxkR95KicwYcx3EZqdUcHCdePHkVBp1QTuu9l2YKk0xn990GQZF1cbHrX5Kpc0xIy4KRsvEEPgq8Lqpym41QQkU3WQutzOSlBchcUqKJSSF1BQA0pSQEsIKo+0MW2nTe52TWucYzgCTC+YtsYveJJuXOJPc/uF7N+M21hSwLaX6q9VjAeAZ/uOJ5Q2P8AkvBsZUkyeyzz+rx+I9AS771OS0eA2REXzDXWyvr4WeoNOehzWsdjS0h39DQOOWXzU1eKTRwcQLa2mPKedLbuvpAn5x4WLxPpdWdVhjt1m8JMAk3u72iB7xlmFsX0nCpWplzXGiWAvaIa9r27wdF906FsmDInVHWz0TKW6WWGfDO4ngRJz6wPCsKpb+cEmBlkI0A6581U4e4GWsm0czHi+QlSqrzkO5J48Adfos7VuMvYDW2euZJ++cKzwkHIeb9M+ht3VZQqAAmbDWJFjodTKk4DEbzpg65zN+A8/ec69G1tTqSZbpYERJOUjjn7ieClijJAgccyIEHKLnvGuagNfDrchoLDnfX4Kz2dSsZPnM99VST9AN4z0H3Kg7YohwiDPGC3vGUjj8FcUG3uQPIP0Kqtt1iSWkSOjZ5OaRnboeuSNGz1DCgmDB4TH7+FOp4Uh0tcWnhvEtMZgtORjgo7Glrm7xJ4O1GcX17q0r0rjicuBj796UFR8a/dFiA6JHA8ws/jMW4zvtj+oCfgrTadvzNMZjIlvFZPH4xwyc7keXRTrZ7QMW/ffmDOXD6hXGzMAIkhzYgmNBx4qlwOH36kz1Gn7Lc7NwUAEnKwPIjX4Kr+gsMHS9mA/OOBB59VYNwZIGUjsZ8pNGg3UQMpFxPNT6dPcBFiPkjRG6LgDfPVPVgRG6fPyXAQY0nI8Dw5pLd4SHfsg3azZA4j38k56yACmi2RY35aJIqaH7KDidhxa2S7h2S/nKRSqANXaBioDoiBqcObLqThzZC7HJTnRcL1yUKVAO4ID568E27xz+7eUn1nHLRwy78PggJAXS5NCpFjrkdD9CnAgPKPx7rB+HwrW/nFYuEyCAG7rsxce0J7FeQ4lvtRzPxXrn40N/38L0qOAkZt3f056i44ryoi45mPFlnb6uTwrZ+Hm2n7fv7lJ2k406Zn9IPFSNmUAL+Brnb4KTj6DXjddcpflWvNMZh8HvABlMunwBzcVvvR7AihQcy3rKpDn7tg0NEBogaZ5c1U4XZhLrX+H7q+2cQB/Mcs7WzuM7ozz35BjhpZ4OmYgeBqeqdfS9q8ctffx5J2hT9nUdMz1IOXLJOU6XAjtYW5wJ6rGLqJiDeL8CYI+Nh92T2AE33SASYmZdyAGlvvNcqtl1xYWECZ8FWOGpkAm5J5x2hVIVOepg5A8OI6AXVnhKe6PykC153ffKg0BGngwYPXNWFB18raZx8bJ6JPp0paTByN53vgb9VSYreuCZjLM2NyPN1euc1rbjdJyI07qorw43/M3w4fehVWCK1zTO6RIPfpf56wnajRubjjldp58J+80+zD3I0AtyScTSMffv4qNGodqYz2TxyHX+rqsXj60mACx3LLpzC0+13a2vIIlVeA2WXvEmROqJ4SV6PbJn2jAJ1+NvC2uCoQIjL4H7Kr8Dhd1vAjL7+81cYd43emvI3RJ+RalYeiN2BYjv55JckC9hrOnFM0KhkB3SVNfSG7Dte6oIdRsEt4XBSQ8m57/Nd3bf22PTROOIjqFCiIAMhJ/X8l2m6WjomyTM6ZH5JHElx4Jyi6CEhosFIbSsEw0eCdLQhJ2d+VdXXPjlv056zmueuHEJMroSMoOB5pLqY6HiLf57rjy3Ut7wk7zP5gP+Q+EwgGalN7fyw4at0P07eErDY9ptJHJ35hHHiLi+k3S/XcHsdyJAPkZeFHxgpv/wDk9h2jptb+oZAcTGfVAYv8ZcBNKjWvLC9hGkVBMnvTjuvHaFP2rr0z8SsY/fZQc8uDW74kAEb0fqFng7tjAi45DzvC0ZqZT9nJZ37Wk+LTA4f/ABrJlSn4EuaOmfxn70TrAGNgclMwWHN3HlGX3qpWiMwO62RHCD2+7wn8NhS514BEZ3jyYHgqxqYN4G84TEkm8DuNVzB1wT+WCeMb56NAPuDuqjQ2l4emAIkAD9ReBPSLn3BWDKLTwP3wgfEpeGw74ENcw8Tn53pPSR0Ukgj87z7wPDYI7lVIRg4UTDt0dAMuqKkAboNjoLfISlVq8TunmIEz5UGtVdvRDjfMA5xOaLSSsLSA9oCeYnnnM/D9r3CAZEWj7CqtnsM5EGT5jPvCtsMLZRmOSIKVtWNyM4uLm4NvdkqeiJINt6BxHVPYvHmNw5gkc4k3HNRsNh3ZkayE6IS+n7U3lpzHA8Qm6/stIPTNTt2SDGkTkVX40On7ySNlMdQ33GR3GUjUqwwOH3WidPPVcxDwDAGdinqF45KDWNKnMXzEeJVhRfugGJynooGGz6fAlWlESY0yVxKQyjLbXyifgnXExGYIySqLYjwfkl1REefKKaI22eouoTsRdzfCk4ipIKrpvKiqTqAtHZGGYdwzmm6FSApG+ISgLwgmylsNuiisKdL5CZtDsitvNQqvYOLh0HVC6cMvHPlNVcQuW4DumPWLnrEwkh/A+B9Vy51PmPgFH9ckOr8+wzQD9RgOd/8AkfomH4MaesH9rmD/ANmiFyZ5e8+Mh4K57PCfvgLe5Gy08q/EfC7mKEb0FoPterm8/wD52831KoNkYaXHPIX+7cfK3H4nYYObSqNi28206iRfI5HJZfYjJ3bG4EAadzPyWN+tsfhh4O+BlOXbMeVq9l4aSG2hg3nOMWMcOhPRUtLDH+IlskAQDAiSdIv9Vpdi4M7mUOqQSDmBYERnOXnNCr8Tqezmlu97RJkgxJA0DZEN0uLpOztmimC6IHGN5x7zn2KuYtA6cIWM2v6Y0PXimHkhlpDC5jnRnvCcunlOwsMblfF9iMQ1jS95cYyEOnkIaPksZtzaeIeSabDuxb8wP/kBmrXbtB2Lp0hS9oAk702uMgDHkhd2X6AtzqNBI1NyP7dAptV1/bJ4DFYgmXtcMuYk55Zce60+zWEuuMtPl7x5UnGbA9W72CYziTHjLipWEadb68P29ynW01MwdjMZnzGqtRW06/fuVawwDyg+SU7SfZWmuuo3MiTmltZAIXHVNTZQ8VtprLC6AlPbui5VFtHaAFpzTGM2o5zjBtp9FAqe0VFyPRFMlxl3O/JTcK377punhVPw1CCeEJQ6kYelfqI8GytWU90cCbqPg6MAeFMY3eN9MlcJ2kCTOn3KcrPEdBC69wa2AoNSvJ+CVpxyqYuoAfM8JT+KJdZvdNPow1QoNJvxToqwEhtO0p5jASkD9OvLo5KXTaoXqhmplN0BVCprfLH26oScTWBKE/YFya3NINcKA/EhMvxgW22K0/ikh2KVQ/GBNnGJbC5OMTLsbOeXBVgxKSaqWz0b9LG+tw5Azad6B4PuKxuxRFQg6drHmtmHKP8A9Pph29u35EhTWmNk+pGH2aG7ryBuyd4zl/LZSKePpsJcJdnG6JtqJFh3TdbEkjdFm8PqmHgkWMHjEp/CuUtVu1trVcR7IY9tPUNd7RgwQ7pY2MROZgKBgdm0jVDDhahP8zwS3/ukgdrclMofxVKrIDKocLB3sw7iHNGoi3JaHZteubvpUwOT3TlzHGVlu2+u+axx3jr+1hszZTQBAiItp/hWFao1pgdyomM2xuUwGkb5tbQcVn6tVxzJK2+OHLLdT8diJdaPqorHGNBmmBUI0Xd5JPYupUIGc6qs2htOo2NwWGflTHvTLlNOVkNobdxJORtbtqs/U2xXbEyYkdivRK1EHQKFW2ew5tCUX3/4yWD9KnT7QKuML6QsPJP19kU/5QoT9lNGiPKW4vcJthjmkzYK4wONY6PCwrMLeBktFsTCmRGiFdfNtjTIOXNPCvDSReyqXVHNEeeiRT2xYt0Vs6n4WhUrOkWCvKfo2LSeqz9HbvqwAMgprfS0onX8lbVr/py9jZVeL2YaRMiRxTzPTBdq+kTKguqvWlNqQvvCdYTFgpe9TJlTcLVpBRpW1aAQLpirjRlK1FGpRIgwoeN2DRqzBg8lXX9F2Zb1hJsUK0Hoo8H2XAoWfXJW4r31ikb3NPnClIdRPBWzNyuhyWKS6aSDNkwugpxuHTgwlkaBkFKjgnP4MpQwZQejICVCkNwxTrcKUy0htEZEylb7jYkkKb/BcpQMF2T0Ff6ldFFWDcEV04HkloK71MoOH5qc7CEaKPVLgPyOPRFgiDVw/VQcW/dEgOdyAklNVq5pv3qlWoyL7lNsdpfYq3wFcVhvYdjiJ9qpVcAzmBAgn+0LLtK6v8Fk3+FAyvVd/wDSW83OACs8PsdzgC5zegBK19PBExvtpAcQ2T71B2ptHCYf87wDnBI+CqY/tFm7qRUj0ZBEkmEr/R4i0lRsL6dCvXDKLf8AbFi/ieAW/pNaGgmb6BPHrldQ+Tjy45LlPrz+p6K3jdiOCuNnbH3LxA1WjqOJHss7myZ/g3OHtnsMlXX9I7+M7jiHyGjXNR6eyZ0WsbswcE8zZ0aKurG1kv8AoE6Lv+mzotmzBhPswoR0LbDN9HHcE8z0dPBbhtAJQphPpB2Y1vo6eakUfR0rWboXd1PpC71m2+jZ4rv+n3DJxWkhchPpC7VRUtk1R+tdV6hPqOzGeqCaqUxK6hZKdFELooBCEGW3Dt4JynRCEIB8UAlDDN4IQmHThwueqAQhMHGMCd9SEITIk0wClepCEJB31A4JqtgWEXHvQhOhQ7X9HMO8S5k2/md8iq/ZFMCqGCQxjQ1rAXbgDcobMd8yhC585HXxZXWmioMNXeaXOaAT+UwfOY7LP7R/D3A3caUuNy5xLnE8y6SUIV6Haz4jbA2VSpP3abA0TovRaLfYCEKOL/ajntuM2WxgTrKQQhdTjpe4F1cQghCUAhCCclCEIBS6EITAQEIQTqEIT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4" name="Picture 6" descr="http://www.supersadovnik.ru/site_images/00000012/000499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503" y="1"/>
            <a:ext cx="2141919" cy="1571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0" y="365127"/>
            <a:ext cx="6735158" cy="11145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Особенности ингаляционной анестезии хомяков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6236"/>
            <a:ext cx="8715436" cy="5211764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5000" b="1" dirty="0"/>
              <a:t>Способ №1: ингаляционный наркоз </a:t>
            </a:r>
            <a:r>
              <a:rPr lang="ru-RU" sz="5000" b="1" dirty="0" err="1"/>
              <a:t>галотаном</a:t>
            </a:r>
            <a:endParaRPr lang="ru-RU" sz="5000" b="1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000" dirty="0"/>
              <a:t>Ватно-марлевую маску, на которую капают </a:t>
            </a:r>
            <a:r>
              <a:rPr lang="ru-RU" sz="5000" dirty="0" err="1"/>
              <a:t>галотан</a:t>
            </a:r>
            <a:r>
              <a:rPr lang="ru-RU" sz="5000" dirty="0"/>
              <a:t> накладывают на мордочку животного.  Вата, смоченная </a:t>
            </a:r>
            <a:r>
              <a:rPr lang="ru-RU" sz="5000" dirty="0" err="1"/>
              <a:t>галотаном</a:t>
            </a:r>
            <a:r>
              <a:rPr lang="ru-RU" sz="5000" dirty="0"/>
              <a:t>, не должна касаться слизистой оболочки носа, так как может начаться кожная реакция. Глубину наркоза регулируют отниманием маски, уменьшая концентрацию вдыхаемой смеси. При этой форме наркоза необходимо провести премедикацию атропином (0,5 мг/кг массы тела).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000" b="1" dirty="0"/>
              <a:t>Способ №2: наркоз комбинированный  из инъекции </a:t>
            </a:r>
            <a:r>
              <a:rPr lang="ru-RU" sz="5000" b="1" dirty="0" err="1"/>
              <a:t>кетамина</a:t>
            </a:r>
            <a:r>
              <a:rPr lang="ru-RU" sz="5000" b="1" dirty="0"/>
              <a:t> и  ингаляции </a:t>
            </a:r>
            <a:r>
              <a:rPr lang="ru-RU" sz="5000" b="1" dirty="0" err="1"/>
              <a:t>метоксифлурана</a:t>
            </a:r>
            <a:r>
              <a:rPr lang="ru-RU" sz="5000" b="1" dirty="0"/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000" dirty="0"/>
              <a:t>После инъекции </a:t>
            </a:r>
            <a:r>
              <a:rPr lang="ru-RU" sz="5000" dirty="0" err="1"/>
              <a:t>кетамина</a:t>
            </a:r>
            <a:r>
              <a:rPr lang="ru-RU" sz="5000" dirty="0"/>
              <a:t> (150 мг/кг массы тела) хомяка сажают в сосуд, в котором лежит пропитанный </a:t>
            </a:r>
            <a:r>
              <a:rPr lang="ru-RU" sz="5000" dirty="0" err="1"/>
              <a:t>метоксинфлураном</a:t>
            </a:r>
            <a:r>
              <a:rPr lang="ru-RU" sz="5000" dirty="0"/>
              <a:t> тампон. Глубина и продолжительность наркоза регулируется при помощи пропитанного </a:t>
            </a:r>
            <a:r>
              <a:rPr lang="ru-RU" sz="5000" dirty="0" err="1"/>
              <a:t>метоксинфлураном</a:t>
            </a:r>
            <a:r>
              <a:rPr lang="ru-RU" sz="5000" dirty="0"/>
              <a:t> тампона. Так как при этом виде наркоза нет сильного </a:t>
            </a:r>
            <a:r>
              <a:rPr lang="ru-RU" sz="5000" dirty="0" err="1"/>
              <a:t>слюнообразования</a:t>
            </a:r>
            <a:r>
              <a:rPr lang="ru-RU" sz="5000" dirty="0"/>
              <a:t>, можно отказаться от премедикации атропином.</a:t>
            </a:r>
          </a:p>
          <a:p>
            <a:pPr marL="0" indent="0">
              <a:lnSpc>
                <a:spcPct val="120000"/>
              </a:lnSpc>
            </a:pPr>
            <a:endParaRPr lang="ru-RU" dirty="0"/>
          </a:p>
        </p:txBody>
      </p:sp>
      <p:pic>
        <p:nvPicPr>
          <p:cNvPr id="60418" name="Picture 2" descr="Хомяки, хомячки: содержание, кормление, особенности организ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5851" cy="1479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1514" y="253536"/>
            <a:ext cx="736820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Особенности неингаляционной анестезии хомяков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9"/>
            <a:ext cx="8715436" cy="539519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500" b="1" dirty="0">
                <a:latin typeface="Verdana" pitchFamily="34" charset="0"/>
                <a:cs typeface="Times New Roman" pitchFamily="18" charset="0"/>
              </a:rPr>
              <a:t>Способ №1: инъекционный наркоз </a:t>
            </a:r>
            <a:r>
              <a:rPr lang="ru-RU" sz="1500" b="1" dirty="0" err="1">
                <a:latin typeface="Verdana" pitchFamily="34" charset="0"/>
                <a:cs typeface="Times New Roman" pitchFamily="18" charset="0"/>
              </a:rPr>
              <a:t>кетамином</a:t>
            </a:r>
            <a:r>
              <a:rPr lang="ru-RU" sz="1500" b="1" dirty="0">
                <a:latin typeface="Verdana" pitchFamily="34" charset="0"/>
                <a:cs typeface="Times New Roman" pitchFamily="18" charset="0"/>
              </a:rPr>
              <a:t> и </a:t>
            </a:r>
            <a:r>
              <a:rPr lang="ru-RU" sz="1500" b="1" dirty="0" err="1">
                <a:latin typeface="Verdana" pitchFamily="34" charset="0"/>
                <a:cs typeface="Times New Roman" pitchFamily="18" charset="0"/>
              </a:rPr>
              <a:t>ксилазином</a:t>
            </a:r>
            <a:r>
              <a:rPr lang="ru-RU" sz="1500" b="1" dirty="0">
                <a:latin typeface="Verdana" pitchFamily="34" charset="0"/>
                <a:cs typeface="Times New Roman" pitchFamily="18" charset="0"/>
              </a:rPr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500" dirty="0">
                <a:latin typeface="Verdana" pitchFamily="34" charset="0"/>
                <a:cs typeface="Times New Roman" pitchFamily="18" charset="0"/>
              </a:rPr>
              <a:t>Для этого в один шприц набирают </a:t>
            </a:r>
            <a:r>
              <a:rPr lang="ru-RU" sz="1500" dirty="0" err="1">
                <a:latin typeface="Verdana" pitchFamily="34" charset="0"/>
                <a:cs typeface="Times New Roman" pitchFamily="18" charset="0"/>
              </a:rPr>
              <a:t>кетамин</a:t>
            </a:r>
            <a:r>
              <a:rPr lang="ru-RU" sz="1500" dirty="0">
                <a:latin typeface="Verdana" pitchFamily="34" charset="0"/>
                <a:cs typeface="Times New Roman" pitchFamily="18" charset="0"/>
              </a:rPr>
              <a:t> (150 мг/кг массы тела) и </a:t>
            </a:r>
            <a:r>
              <a:rPr lang="ru-RU" sz="1500" dirty="0" err="1">
                <a:latin typeface="Verdana" pitchFamily="34" charset="0"/>
                <a:cs typeface="Times New Roman" pitchFamily="18" charset="0"/>
              </a:rPr>
              <a:t>ксилазин</a:t>
            </a:r>
            <a:r>
              <a:rPr lang="ru-RU" sz="1500" dirty="0">
                <a:latin typeface="Verdana" pitchFamily="34" charset="0"/>
                <a:cs typeface="Times New Roman" pitchFamily="18" charset="0"/>
              </a:rPr>
              <a:t> (5 мг/кг массы тела) и делают инъекцию. В одно место можно вводить небольшое количество жидкости, так как можно легко повредить мышцы или проходящие через них нервные волокна. Приблизительно через 3 минуты животное падает на бок, а через 6—8 минут можно приступать к хирургической операции. Продолжительность хирургической стадии наркоза равна 30 минутам, продолжительность стадии пробуждения — примерно 4 часам. Для этого вида наркоза не нужна </a:t>
            </a:r>
            <a:r>
              <a:rPr lang="ru-RU" sz="1500" dirty="0" err="1">
                <a:latin typeface="Verdana" pitchFamily="34" charset="0"/>
                <a:cs typeface="Times New Roman" pitchFamily="18" charset="0"/>
              </a:rPr>
              <a:t>премедикация</a:t>
            </a:r>
            <a:r>
              <a:rPr lang="ru-RU" sz="1500" dirty="0">
                <a:latin typeface="Verdana" pitchFamily="34" charset="0"/>
                <a:cs typeface="Times New Roman" pitchFamily="18" charset="0"/>
              </a:rPr>
              <a:t> атропином, однако ее можно провести для поддержания основной инъекции (0,5 мг/кг массы тела, подкожно).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500" b="1" dirty="0">
                <a:latin typeface="Verdana" pitchFamily="34" charset="0"/>
                <a:cs typeface="Times New Roman" pitchFamily="18" charset="0"/>
              </a:rPr>
              <a:t>Способ №2: инъекционный наркоз </a:t>
            </a:r>
            <a:r>
              <a:rPr lang="ru-RU" sz="1500" b="1" dirty="0" err="1">
                <a:latin typeface="Verdana" pitchFamily="34" charset="0"/>
                <a:cs typeface="Times New Roman" pitchFamily="18" charset="0"/>
              </a:rPr>
              <a:t>кетамином</a:t>
            </a:r>
            <a:r>
              <a:rPr lang="ru-RU" sz="1500" b="1" dirty="0">
                <a:latin typeface="Verdana" pitchFamily="34" charset="0"/>
                <a:cs typeface="Times New Roman" pitchFamily="18" charset="0"/>
              </a:rPr>
              <a:t> и </a:t>
            </a:r>
            <a:r>
              <a:rPr lang="ru-RU" sz="1500" b="1" dirty="0" err="1">
                <a:latin typeface="Verdana" pitchFamily="34" charset="0"/>
                <a:cs typeface="Times New Roman" pitchFamily="18" charset="0"/>
              </a:rPr>
              <a:t>нембуталом</a:t>
            </a:r>
            <a:r>
              <a:rPr lang="ru-RU" sz="1500" b="1" dirty="0">
                <a:latin typeface="Verdana" pitchFamily="34" charset="0"/>
                <a:cs typeface="Times New Roman" pitchFamily="18" charset="0"/>
              </a:rPr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500" dirty="0">
                <a:latin typeface="Verdana" pitchFamily="34" charset="0"/>
                <a:cs typeface="Times New Roman" pitchFamily="18" charset="0"/>
              </a:rPr>
              <a:t>Внутримышечно вводят </a:t>
            </a:r>
            <a:r>
              <a:rPr lang="ru-RU" sz="1500" dirty="0" err="1">
                <a:latin typeface="Verdana" pitchFamily="34" charset="0"/>
                <a:cs typeface="Times New Roman" pitchFamily="18" charset="0"/>
              </a:rPr>
              <a:t>кетамин</a:t>
            </a:r>
            <a:r>
              <a:rPr lang="ru-RU" sz="1500" dirty="0">
                <a:latin typeface="Verdana" pitchFamily="34" charset="0"/>
                <a:cs typeface="Times New Roman" pitchFamily="18" charset="0"/>
              </a:rPr>
              <a:t> из расчета 150 мг/кг массы тела и </a:t>
            </a:r>
            <a:r>
              <a:rPr lang="ru-RU" sz="1500" dirty="0" err="1">
                <a:latin typeface="Verdana" pitchFamily="34" charset="0"/>
                <a:cs typeface="Times New Roman" pitchFamily="18" charset="0"/>
              </a:rPr>
              <a:t>нембутал</a:t>
            </a:r>
            <a:r>
              <a:rPr lang="ru-RU" sz="1500" dirty="0">
                <a:latin typeface="Verdana" pitchFamily="34" charset="0"/>
                <a:cs typeface="Times New Roman" pitchFamily="18" charset="0"/>
              </a:rPr>
              <a:t> из расчета 50 мг/кг массы тела. Однако при использовании этого вида общей анестезии нужно следить за тем, чтобы животные не переохлаждались, в период пробуждения их необходимо положить под инфракрасную лампу, причем внутренняя температура тела животного должна контролироваться до тех пор, пока она не достигнет 38°С</a:t>
            </a:r>
          </a:p>
          <a:p>
            <a:pPr marL="0" indent="0">
              <a:lnSpc>
                <a:spcPct val="120000"/>
              </a:lnSpc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Хомяки, хомячки: содержание, кормление, особенности организ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4414" cy="13974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C792710C-DA5E-4BCA-A897-BA0197BE5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2"/>
            <a:ext cx="8785225" cy="472270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+mn-lt"/>
              </a:rPr>
              <a:t>ПРИНЦИПЫ РАЗЪЕДИНЕНИЯ ТКАНЕЙ</a:t>
            </a: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CC76F41D-BC50-407D-AF1E-241FE1D76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785225" cy="554513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ru-RU" altLang="ru-RU" sz="3200" dirty="0"/>
              <a:t>1. Бережное отношение к тканям.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3200" dirty="0"/>
              <a:t>2. Послойное разъединение тканей.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3200" dirty="0"/>
              <a:t>3. Избегать повреждения крупных сосудов и нервов, выводных протоков желез.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3200" dirty="0"/>
              <a:t>4. Мышечная ткань рассекается по ходу волокон (исключение – обеспечение стока отделяемого).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3200" dirty="0"/>
              <a:t>5. Кожа рассекается по направлению кожных складок.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3200" dirty="0"/>
              <a:t>6. Рана не должна чрезмерно зиять и не должна быть чрезмерно мала.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9338"/>
            <a:ext cx="578182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Разрез (рассечение)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Раздвигание (или расслоение)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Отдавливание</a:t>
            </a:r>
            <a:r>
              <a:rPr lang="ru-RU" sz="3200" dirty="0"/>
              <a:t> (</a:t>
            </a:r>
            <a:r>
              <a:rPr lang="ru-RU" sz="3200" dirty="0" err="1"/>
              <a:t>отщемление</a:t>
            </a:r>
            <a:r>
              <a:rPr lang="ru-RU" sz="3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Откручивание (</a:t>
            </a:r>
            <a:r>
              <a:rPr lang="ru-RU" sz="3200" dirty="0" err="1"/>
              <a:t>торзирование</a:t>
            </a:r>
            <a:r>
              <a:rPr lang="ru-RU" sz="3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Прокол (</a:t>
            </a:r>
            <a:r>
              <a:rPr lang="ru-RU" sz="3200" dirty="0" err="1"/>
              <a:t>центез</a:t>
            </a:r>
            <a:r>
              <a:rPr lang="ru-RU" sz="3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Распил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1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6279" y="160016"/>
            <a:ext cx="8133008" cy="6761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Способы разъединения тканей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566" y="3774010"/>
            <a:ext cx="1914282" cy="972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97" y="4965084"/>
            <a:ext cx="1075221" cy="1608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549" y="4804492"/>
            <a:ext cx="1274465" cy="1827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323" y="2790164"/>
            <a:ext cx="1522444" cy="2174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709" y="4936795"/>
            <a:ext cx="1978742" cy="1511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590" y="4936795"/>
            <a:ext cx="1978286" cy="14775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0170" y="5294428"/>
            <a:ext cx="1428750" cy="9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601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18802" y="73106"/>
            <a:ext cx="8376082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/>
              <a:t>Разрез (рассечение)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27" y="2790230"/>
            <a:ext cx="353937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Используемые инструменты: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/>
              <a:t>Скальпель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/>
              <a:t>Ножи хирургические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/>
              <a:t>Ножницы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/>
              <a:t>Электронож</a:t>
            </a:r>
          </a:p>
          <a:p>
            <a:endParaRPr lang="ru-RU" sz="1350" dirty="0"/>
          </a:p>
          <a:p>
            <a:endParaRPr lang="ru-RU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AD396-6D0A-48BB-9A57-373A99957F5F}"/>
              </a:ext>
            </a:extLst>
          </p:cNvPr>
          <p:cNvSpPr txBox="1"/>
          <p:nvPr/>
        </p:nvSpPr>
        <p:spPr>
          <a:xfrm>
            <a:off x="0" y="805072"/>
            <a:ext cx="40353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/>
              <a:t>Разрез (рассечение) тканей </a:t>
            </a:r>
            <a:r>
              <a:rPr lang="ru-RU" sz="2400" dirty="0"/>
              <a:t>– это разъединение тканей при помощи острых режущих инструментов, создающих максимальное давление на область воздействия.</a:t>
            </a:r>
          </a:p>
          <a:p>
            <a:pPr algn="just"/>
            <a:r>
              <a:rPr lang="ru-RU" sz="2400" dirty="0"/>
              <a:t>Этот способ разъединения тканей считается основным и применяется при большинстве хирургических операций, в том числе в абдоминальной хирургии, пластической и онкохирургии.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0EF0A-422E-4653-891C-30807063EB28}"/>
              </a:ext>
            </a:extLst>
          </p:cNvPr>
          <p:cNvSpPr txBox="1"/>
          <p:nvPr/>
        </p:nvSpPr>
        <p:spPr>
          <a:xfrm>
            <a:off x="4211927" y="805072"/>
            <a:ext cx="4643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Преимущества: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dirty="0"/>
              <a:t>Минимальная травматизация тканей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dirty="0"/>
              <a:t>Регулируемый объем хирургического повреждения</a:t>
            </a:r>
          </a:p>
          <a:p>
            <a:r>
              <a:rPr lang="ru-RU" sz="2000" b="1" u="sng" dirty="0"/>
              <a:t>Недостатки: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dirty="0"/>
              <a:t>Обильное кровотечение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BB8BBD-F853-40FE-A11D-7D209C7FA8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 t="36863"/>
          <a:stretch/>
        </p:blipFill>
        <p:spPr>
          <a:xfrm>
            <a:off x="4329936" y="4471877"/>
            <a:ext cx="4364947" cy="23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346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52459" y="150586"/>
            <a:ext cx="8133008" cy="676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/>
              <a:t>Виды разрезов.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1" y="1015546"/>
            <a:ext cx="2725697" cy="1532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409" y="1994539"/>
            <a:ext cx="3340104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800" dirty="0"/>
              <a:t>Прямой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800" dirty="0"/>
              <a:t>Полукруглый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800" dirty="0"/>
              <a:t>Изогнутый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800" dirty="0"/>
              <a:t>Веретенообразный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800" dirty="0"/>
              <a:t>Т-образный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800" dirty="0"/>
              <a:t>Сложный</a:t>
            </a:r>
          </a:p>
          <a:p>
            <a:endParaRPr lang="ru-RU" sz="13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1" y="5056708"/>
            <a:ext cx="2221606" cy="1811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513" y="1994539"/>
            <a:ext cx="2960487" cy="36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502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3846" y="0"/>
            <a:ext cx="819630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/>
              <a:t>Раздвигание (расслоение)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B3970-634D-4E6E-B555-DD1C7CF9DD85}"/>
              </a:ext>
            </a:extLst>
          </p:cNvPr>
          <p:cNvSpPr txBox="1"/>
          <p:nvPr/>
        </p:nvSpPr>
        <p:spPr>
          <a:xfrm>
            <a:off x="4462430" y="916416"/>
            <a:ext cx="4400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/>
              <a:t>Преимущества: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Незначительное кровотечение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Сбережение окружающих тканей</a:t>
            </a:r>
          </a:p>
          <a:p>
            <a:pPr algn="just"/>
            <a:r>
              <a:rPr lang="ru-RU" sz="2000" b="1" u="sng" dirty="0"/>
              <a:t>Недостатки: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Травматизация тканей больше, чем при разрезе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05C5E-C490-4273-9017-339608CB5293}"/>
              </a:ext>
            </a:extLst>
          </p:cNvPr>
          <p:cNvSpPr txBox="1"/>
          <p:nvPr/>
        </p:nvSpPr>
        <p:spPr>
          <a:xfrm>
            <a:off x="27473" y="916417"/>
            <a:ext cx="3981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/>
              <a:t>Раздвигание (</a:t>
            </a:r>
            <a:r>
              <a:rPr lang="ru-RU" sz="2000" b="1" u="sng" dirty="0" err="1"/>
              <a:t>диссекция</a:t>
            </a:r>
            <a:r>
              <a:rPr lang="ru-RU" sz="2000" b="1" u="sng" dirty="0"/>
              <a:t>, расслоение) тканей </a:t>
            </a:r>
            <a:r>
              <a:rPr lang="ru-RU" sz="2000" dirty="0"/>
              <a:t>– это разъединение мышечной и соединительной тканей по ходу их волокон путем давяще-раздвигающего воздействия тупыми частями инструментов между волокнами этих тканей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B6A644-CF78-4053-9EBB-AAF9CBF5B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71" r="47995" b="39321"/>
          <a:stretch/>
        </p:blipFill>
        <p:spPr>
          <a:xfrm>
            <a:off x="27472" y="3424672"/>
            <a:ext cx="2201001" cy="2042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5874F7-CABC-4DC0-ACC0-B48ECF6E592A}"/>
              </a:ext>
            </a:extLst>
          </p:cNvPr>
          <p:cNvSpPr txBox="1"/>
          <p:nvPr/>
        </p:nvSpPr>
        <p:spPr>
          <a:xfrm>
            <a:off x="2201001" y="3561321"/>
            <a:ext cx="3619709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/>
              <a:t>Инструменты: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Ножницы (внешняя тупая сторона </a:t>
            </a:r>
            <a:r>
              <a:rPr lang="ru-RU" sz="2000" dirty="0" err="1"/>
              <a:t>браншей</a:t>
            </a:r>
            <a:r>
              <a:rPr lang="ru-RU" sz="2000" dirty="0"/>
              <a:t>)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Гемостатические зажимы (внешняя сторона </a:t>
            </a:r>
            <a:r>
              <a:rPr lang="ru-RU" sz="2000" dirty="0" err="1"/>
              <a:t>браншей</a:t>
            </a:r>
            <a:r>
              <a:rPr lang="ru-RU" sz="2000" dirty="0"/>
              <a:t>)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Скальпель (ручка)</a:t>
            </a:r>
          </a:p>
          <a:p>
            <a:pPr algn="just"/>
            <a:endParaRPr lang="ru-RU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E524C-E89A-41B9-9687-F411ECB3407D}"/>
              </a:ext>
            </a:extLst>
          </p:cNvPr>
          <p:cNvSpPr txBox="1"/>
          <p:nvPr/>
        </p:nvSpPr>
        <p:spPr>
          <a:xfrm>
            <a:off x="327219" y="5725344"/>
            <a:ext cx="8489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Как правило, метод в сочетании с рассечением тканей используется для оперативного доступа и </a:t>
            </a:r>
            <a:r>
              <a:rPr lang="ru-RU" sz="2000" dirty="0" err="1"/>
              <a:t>лигирования</a:t>
            </a:r>
            <a:r>
              <a:rPr lang="ru-RU" sz="2000" dirty="0"/>
              <a:t> сосудов.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152F11-46B1-4E4B-8D49-021E8285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19" y="2524991"/>
            <a:ext cx="2522589" cy="18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768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0147" y="18271"/>
            <a:ext cx="846263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 err="1"/>
              <a:t>Отдавливание</a:t>
            </a:r>
            <a:r>
              <a:rPr lang="ru-RU" sz="2700" dirty="0"/>
              <a:t> (</a:t>
            </a:r>
            <a:r>
              <a:rPr lang="ru-RU" sz="2700" dirty="0" err="1"/>
              <a:t>отщемление</a:t>
            </a:r>
            <a:r>
              <a:rPr lang="ru-RU" sz="27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32573-FBC7-4036-B092-0C03D266098C}"/>
              </a:ext>
            </a:extLst>
          </p:cNvPr>
          <p:cNvSpPr txBox="1"/>
          <p:nvPr/>
        </p:nvSpPr>
        <p:spPr>
          <a:xfrm>
            <a:off x="20723" y="915025"/>
            <a:ext cx="44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err="1"/>
              <a:t>Отдавливание</a:t>
            </a:r>
            <a:r>
              <a:rPr lang="ru-RU" sz="2400" b="1" u="sng" dirty="0"/>
              <a:t>  (</a:t>
            </a:r>
            <a:r>
              <a:rPr lang="ru-RU" sz="2400" b="1" u="sng" dirty="0" err="1"/>
              <a:t>отщемление</a:t>
            </a:r>
            <a:r>
              <a:rPr lang="ru-RU" sz="2400" b="1" u="sng" dirty="0"/>
              <a:t>) </a:t>
            </a:r>
            <a:r>
              <a:rPr lang="ru-RU" sz="2400" dirty="0"/>
              <a:t>- метод отделения части органа (ткани) или целого органа путем размозжения тканей, соединяющих отделяемую часть от остального тела. Как правило, для этого используют специальные инструменты.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19495-9377-4E93-A74F-71AFC21D362F}"/>
              </a:ext>
            </a:extLst>
          </p:cNvPr>
          <p:cNvSpPr txBox="1"/>
          <p:nvPr/>
        </p:nvSpPr>
        <p:spPr>
          <a:xfrm>
            <a:off x="4712679" y="4536112"/>
            <a:ext cx="41801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Часто метод применяется там, где необходимо </a:t>
            </a:r>
            <a:r>
              <a:rPr lang="ru-RU" sz="2000" u="sng" dirty="0" err="1"/>
              <a:t>профилактировать</a:t>
            </a:r>
            <a:r>
              <a:rPr lang="ru-RU" sz="2000" u="sng" dirty="0"/>
              <a:t> кровотечение из крупных </a:t>
            </a:r>
            <a:r>
              <a:rPr lang="ru-RU" sz="2000" dirty="0"/>
              <a:t>или нескольких средних </a:t>
            </a:r>
            <a:r>
              <a:rPr lang="ru-RU" sz="2000" u="sng" dirty="0"/>
              <a:t>кровеносных сосудов.</a:t>
            </a:r>
            <a:r>
              <a:rPr lang="ru-RU" sz="2000" dirty="0"/>
              <a:t> Например, при </a:t>
            </a:r>
            <a:r>
              <a:rPr lang="ru-RU" sz="2000" dirty="0" err="1"/>
              <a:t>орхифуникулоэктомии</a:t>
            </a:r>
            <a:r>
              <a:rPr lang="ru-RU" sz="2000" dirty="0"/>
              <a:t> (кастрации самцов)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C81F5-3113-4734-ADA0-B712B62DA9A4}"/>
              </a:ext>
            </a:extLst>
          </p:cNvPr>
          <p:cNvSpPr txBox="1"/>
          <p:nvPr/>
        </p:nvSpPr>
        <p:spPr>
          <a:xfrm>
            <a:off x="4712678" y="913810"/>
            <a:ext cx="415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/>
              <a:t>Инструменты: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400" dirty="0"/>
              <a:t>Гемостатические зажимы и зажимы Микулича</a:t>
            </a:r>
          </a:p>
        </p:txBody>
      </p:sp>
      <p:pic>
        <p:nvPicPr>
          <p:cNvPr id="1026" name="Picture 2" descr="14-18CM Гемостатические щипцы Ножницы Гемостат Артерия Хирургические зажимы  для купирования Домашние перья Сбор пера купить недорого — выгодные цены,  бесплатная доставка, реальные отзывы с фото — Joom">
            <a:extLst>
              <a:ext uri="{FF2B5EF4-FFF2-40B4-BE49-F238E27FC236}">
                <a16:creationId xmlns:a16="http://schemas.microsoft.com/office/drawing/2014/main" id="{77729BAF-86C0-41E2-8BEA-63DB0E60F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0" b="12882"/>
          <a:stretch/>
        </p:blipFill>
        <p:spPr bwMode="auto">
          <a:xfrm>
            <a:off x="5331260" y="2152825"/>
            <a:ext cx="2918947" cy="202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ажим Микулича ( Mikulicz) 20 см — купить в интернет-магазине OZON с  быстрой доставкой">
            <a:extLst>
              <a:ext uri="{FF2B5EF4-FFF2-40B4-BE49-F238E27FC236}">
                <a16:creationId xmlns:a16="http://schemas.microsoft.com/office/drawing/2014/main" id="{076CC662-3E44-497B-AE91-2E9707664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2" b="20393"/>
          <a:stretch/>
        </p:blipFill>
        <p:spPr bwMode="auto">
          <a:xfrm>
            <a:off x="251214" y="4349635"/>
            <a:ext cx="3960435" cy="23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3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75344-A06F-4B2C-95AB-DD9B4901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1" y="97228"/>
            <a:ext cx="8707901" cy="7749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Общие принципы фиксации животных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7C2938-FA40-4131-A568-4235A5519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872197"/>
            <a:ext cx="8806375" cy="5739618"/>
          </a:xfrm>
        </p:spPr>
        <p:txBody>
          <a:bodyPr>
            <a:normAutofit/>
          </a:bodyPr>
          <a:lstStyle/>
          <a:p>
            <a:pPr algn="just"/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фиксации должен быть обеспечен наиболее удобный доступ к зоне хирургических манипуляций</a:t>
            </a:r>
          </a:p>
          <a:p>
            <a:pPr algn="just"/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фиксации должно участвовать столько человек, сколько необходимо для соблюдения правил по технике безопасности</a:t>
            </a:r>
          </a:p>
          <a:p>
            <a:pPr algn="just"/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приспособления для фиксации должны быть проверены на работоспособность и сохранность заранее</a:t>
            </a:r>
          </a:p>
          <a:p>
            <a:pPr algn="just"/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Дезинфекция приспособлений для фиксации животных должна проводиться регулярно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7707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47588" y="0"/>
            <a:ext cx="8414547" cy="676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/>
              <a:t>Абластические принципы онкохирургии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3CD85F-2EB0-4A28-8FAF-3570F58D2472}"/>
              </a:ext>
            </a:extLst>
          </p:cNvPr>
          <p:cNvSpPr/>
          <p:nvPr/>
        </p:nvSpPr>
        <p:spPr>
          <a:xfrm>
            <a:off x="4572000" y="105513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000" b="1" u="sng" dirty="0"/>
              <a:t>Принцип анатомической зональности </a:t>
            </a:r>
            <a:r>
              <a:rPr lang="ru-RU" sz="2000" dirty="0"/>
              <a:t>– удаление опухоли в пределах здоровых тканей единым блоком с окружающими тканями и зонарными </a:t>
            </a:r>
            <a:r>
              <a:rPr lang="ru-RU" sz="2000" dirty="0" err="1"/>
              <a:t>лимфатаческими</a:t>
            </a:r>
            <a:r>
              <a:rPr lang="ru-RU" sz="2000" dirty="0"/>
              <a:t> узлами.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u="sng" dirty="0"/>
              <a:t>Принцип </a:t>
            </a:r>
            <a:r>
              <a:rPr lang="ru-RU" sz="2000" b="1" u="sng" dirty="0" err="1"/>
              <a:t>футлярности</a:t>
            </a:r>
            <a:r>
              <a:rPr lang="ru-RU" sz="2000" b="1" u="sng" dirty="0"/>
              <a:t> </a:t>
            </a:r>
            <a:r>
              <a:rPr lang="ru-RU" sz="2000" dirty="0"/>
              <a:t>– опухоль удаляют, не обнажая её поверхности, в целостном футляре из здоровых тканей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B6A15B-9746-46AE-A524-46133FC7169A}"/>
              </a:ext>
            </a:extLst>
          </p:cNvPr>
          <p:cNvSpPr/>
          <p:nvPr/>
        </p:nvSpPr>
        <p:spPr>
          <a:xfrm>
            <a:off x="112542" y="1055138"/>
            <a:ext cx="4360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err="1"/>
              <a:t>Абластика</a:t>
            </a:r>
            <a:r>
              <a:rPr lang="ru-RU" sz="2000" dirty="0"/>
              <a:t> - принципы оперирования, препятствующие отторжению и миграции опухолевых клеток и их комплексов по сосудам и/или оставлению их в ране.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5F9033-90ED-4325-B705-928829CC9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68" b="17259"/>
          <a:stretch/>
        </p:blipFill>
        <p:spPr>
          <a:xfrm>
            <a:off x="893299" y="4424925"/>
            <a:ext cx="7357402" cy="239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038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9589" y="104884"/>
            <a:ext cx="8414547" cy="676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/>
              <a:t>Правила разъединения тканей в онкологии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A6FC4-FC6B-4926-9681-628FAFE6FF17}"/>
              </a:ext>
            </a:extLst>
          </p:cNvPr>
          <p:cNvSpPr txBox="1"/>
          <p:nvPr/>
        </p:nvSpPr>
        <p:spPr>
          <a:xfrm>
            <a:off x="4061533" y="907325"/>
            <a:ext cx="4947825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100" dirty="0"/>
              <a:t>Разъединение тканей производится только методом рассечения острым режущим инструментом.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100" dirty="0"/>
              <a:t>Разрез должен производиться не ближе, чем за 2-3 см до видимой границы новообразования как с боков, так и со стороны дна операционной раны.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100" dirty="0"/>
              <a:t>Во время разъединения тканей излишние манипуляции и грубые технические воздействия на опухоль необходимо полностью исключить.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100" dirty="0"/>
              <a:t>Для предотвращения рассеивания опухолевых клеток гематогенным путем необходимо как можно раньше </a:t>
            </a:r>
            <a:r>
              <a:rPr lang="ru-RU" sz="2100" dirty="0" err="1"/>
              <a:t>лигировать</a:t>
            </a:r>
            <a:r>
              <a:rPr lang="ru-RU" sz="2100" dirty="0"/>
              <a:t> сосуды вокруг опухоли – сначала вены, затем артерии.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ED95D6-122D-4A24-9995-90E415CBF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2" y="1041508"/>
            <a:ext cx="3926891" cy="24834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D3C0DA-3D32-4CDA-B5FA-F48B6D6F7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0" y="3671264"/>
            <a:ext cx="2714237" cy="2057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C679AE-5673-4D06-90CA-CA3BE0B4A097}"/>
              </a:ext>
            </a:extLst>
          </p:cNvPr>
          <p:cNvSpPr txBox="1"/>
          <p:nvPr/>
        </p:nvSpPr>
        <p:spPr>
          <a:xfrm>
            <a:off x="134642" y="6014452"/>
            <a:ext cx="3926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Удаление </a:t>
            </a:r>
            <a:r>
              <a:rPr lang="ru-RU" sz="2000" dirty="0" err="1"/>
              <a:t>мастоцитомы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707961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72788" y="4279591"/>
            <a:ext cx="2588578" cy="1362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Распил производится пилами: </a:t>
            </a:r>
          </a:p>
          <a:p>
            <a:pPr lvl="1"/>
            <a:r>
              <a:rPr lang="ru-RU" sz="2000" dirty="0"/>
              <a:t>проволочной, </a:t>
            </a:r>
          </a:p>
          <a:p>
            <a:pPr lvl="1"/>
            <a:r>
              <a:rPr lang="ru-RU" sz="2000" dirty="0"/>
              <a:t>листовой, </a:t>
            </a:r>
          </a:p>
          <a:p>
            <a:pPr lvl="1"/>
            <a:r>
              <a:rPr lang="ru-RU" sz="2000" dirty="0"/>
              <a:t>дуговой</a:t>
            </a:r>
          </a:p>
          <a:p>
            <a:pPr lvl="1"/>
            <a:r>
              <a:rPr lang="ru-RU" sz="2000" dirty="0" err="1"/>
              <a:t>осциляторной</a:t>
            </a:r>
            <a:r>
              <a:rPr lang="ru-RU" sz="2000" dirty="0"/>
              <a:t> и др. </a:t>
            </a:r>
          </a:p>
        </p:txBody>
      </p:sp>
      <p:pic>
        <p:nvPicPr>
          <p:cNvPr id="5122" name="Picture 2" descr="http://cs5-2.4pda.to/7685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314" y="936524"/>
            <a:ext cx="4316828" cy="1210484"/>
          </a:xfrm>
          <a:prstGeom prst="rect">
            <a:avLst/>
          </a:prstGeom>
          <a:noFill/>
        </p:spPr>
      </p:pic>
      <p:pic>
        <p:nvPicPr>
          <p:cNvPr id="5124" name="Picture 4" descr="http://www.surdgimed.com.ua/userfiles/image/tovar/%D0%BF-162-(27-3401-0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3671888"/>
            <a:ext cx="7405200" cy="2170350"/>
          </a:xfrm>
          <a:prstGeom prst="rect">
            <a:avLst/>
          </a:prstGeom>
          <a:noFill/>
        </p:spPr>
      </p:pic>
      <p:pic>
        <p:nvPicPr>
          <p:cNvPr id="5126" name="Picture 6" descr="http://www.surdgimed.com.ua/userfiles/image/tovar/%D0%BF-162-(27-3401-0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7077" y="2420887"/>
            <a:ext cx="4241620" cy="1110103"/>
          </a:xfrm>
          <a:prstGeom prst="rect">
            <a:avLst/>
          </a:prstGeom>
          <a:noFill/>
        </p:spPr>
      </p:pic>
      <p:pic>
        <p:nvPicPr>
          <p:cNvPr id="5128" name="Picture 8" descr="http://nn.by/img/w1500d4/photos/z_2014_12/111214-02071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473" y="4281777"/>
            <a:ext cx="3036527" cy="2024225"/>
          </a:xfrm>
          <a:prstGeom prst="rect">
            <a:avLst/>
          </a:prstGeom>
          <a:noFill/>
        </p:spPr>
      </p:pic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2A9A6859-56DB-46F5-8173-EFE15B847C19}"/>
              </a:ext>
            </a:extLst>
          </p:cNvPr>
          <p:cNvSpPr/>
          <p:nvPr/>
        </p:nvSpPr>
        <p:spPr>
          <a:xfrm>
            <a:off x="340680" y="89114"/>
            <a:ext cx="846263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/>
              <a:t>Разъединение костной ткани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685FB-7D50-4AD2-A97C-554612C5F8FF}"/>
              </a:ext>
            </a:extLst>
          </p:cNvPr>
          <p:cNvSpPr txBox="1"/>
          <p:nvPr/>
        </p:nvSpPr>
        <p:spPr>
          <a:xfrm>
            <a:off x="86381" y="797359"/>
            <a:ext cx="4893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Виды разъединения костной ткани: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dirty="0"/>
              <a:t>Остеотомия (отсечение)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dirty="0"/>
              <a:t>Резекция (частичное иссечение)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dirty="0"/>
              <a:t>Трепанация (образование искусственного отверстия)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000" dirty="0"/>
              <a:t>Кюретаж (выскребание)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04280-4724-4003-9971-3DBAA6387891}"/>
              </a:ext>
            </a:extLst>
          </p:cNvPr>
          <p:cNvSpPr txBox="1"/>
          <p:nvPr/>
        </p:nvSpPr>
        <p:spPr>
          <a:xfrm>
            <a:off x="86381" y="4117258"/>
            <a:ext cx="31913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/>
              <a:t>Остеотомия, резекция и кюретаж</a:t>
            </a:r>
            <a:r>
              <a:rPr lang="ru-RU" sz="2000" b="1" dirty="0"/>
              <a:t> </a:t>
            </a:r>
            <a:r>
              <a:rPr lang="ru-RU" sz="2000" dirty="0"/>
              <a:t>проводится с помощью распилов,  откусывания и выскребания, </a:t>
            </a:r>
          </a:p>
          <a:p>
            <a:pPr algn="just"/>
            <a:r>
              <a:rPr lang="ru-RU" sz="2000" dirty="0"/>
              <a:t>а </a:t>
            </a:r>
            <a:r>
              <a:rPr lang="ru-RU" sz="2000" b="1" u="sng" dirty="0"/>
              <a:t>трепанация</a:t>
            </a:r>
            <a:r>
              <a:rPr lang="ru-RU" sz="2000" dirty="0"/>
              <a:t> – с помощью рассверливания костной ткани.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6610" y="1223889"/>
            <a:ext cx="5053512" cy="25942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u="sng" dirty="0"/>
              <a:t>Костные щипцы </a:t>
            </a:r>
            <a:r>
              <a:rPr lang="ru-RU" sz="2000" dirty="0"/>
              <a:t>и </a:t>
            </a:r>
            <a:r>
              <a:rPr lang="ru-RU" sz="2000" b="1" u="sng" dirty="0"/>
              <a:t>кусачки</a:t>
            </a:r>
            <a:r>
              <a:rPr lang="ru-RU" sz="2000" dirty="0"/>
              <a:t> (</a:t>
            </a:r>
            <a:r>
              <a:rPr lang="ru-RU" sz="2000" dirty="0" err="1"/>
              <a:t>Люэра</a:t>
            </a:r>
            <a:r>
              <a:rPr lang="ru-RU" sz="2000" dirty="0"/>
              <a:t>, </a:t>
            </a:r>
            <a:r>
              <a:rPr lang="ru-RU" sz="2000" dirty="0" err="1"/>
              <a:t>Листона</a:t>
            </a:r>
            <a:r>
              <a:rPr lang="ru-RU" sz="2000" dirty="0"/>
              <a:t>, </a:t>
            </a:r>
            <a:r>
              <a:rPr lang="ru-RU" sz="2000" dirty="0" err="1"/>
              <a:t>Дальгрена</a:t>
            </a:r>
            <a:r>
              <a:rPr lang="ru-RU" sz="2000" dirty="0"/>
              <a:t> и др.) применяют для откусывания острых краев костей, небольших остеофитов и при резекции костей небольшой толщины, например, ребер.</a:t>
            </a:r>
          </a:p>
        </p:txBody>
      </p:sp>
      <p:pic>
        <p:nvPicPr>
          <p:cNvPr id="33794" name="Picture 2" descr="http://www.deal-med.ru/files/russerg/570.png"/>
          <p:cNvPicPr>
            <a:picLocks noChangeAspect="1" noChangeArrowheads="1"/>
          </p:cNvPicPr>
          <p:nvPr/>
        </p:nvPicPr>
        <p:blipFill>
          <a:blip r:embed="rId2" cstate="print"/>
          <a:srcRect t="9715"/>
          <a:stretch>
            <a:fillRect/>
          </a:stretch>
        </p:blipFill>
        <p:spPr bwMode="auto">
          <a:xfrm>
            <a:off x="5724128" y="2041192"/>
            <a:ext cx="2938259" cy="1200448"/>
          </a:xfrm>
          <a:prstGeom prst="rect">
            <a:avLst/>
          </a:prstGeom>
          <a:noFill/>
        </p:spPr>
      </p:pic>
      <p:pic>
        <p:nvPicPr>
          <p:cNvPr id="33796" name="Picture 4" descr="https://profilib.com/reader/64/50/b105064/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429000"/>
            <a:ext cx="3020376" cy="23726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6610" y="3241641"/>
            <a:ext cx="50535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1"/>
              </a:buClr>
              <a:buSzPct val="130000"/>
            </a:pPr>
            <a:r>
              <a:rPr lang="ru-RU" sz="2000" b="1" u="sng" dirty="0"/>
              <a:t>Долото</a:t>
            </a:r>
            <a:r>
              <a:rPr lang="ru-RU" sz="2000" dirty="0"/>
              <a:t> - обычно используют в случаях, когда требуется нарушить целостность кости на ограниченном пространстве и нельзя применить другой инструмент.</a:t>
            </a:r>
          </a:p>
        </p:txBody>
      </p:sp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479EE409-7A9A-4AA6-B68F-1D4AEDAE624A}"/>
              </a:ext>
            </a:extLst>
          </p:cNvPr>
          <p:cNvSpPr/>
          <p:nvPr/>
        </p:nvSpPr>
        <p:spPr>
          <a:xfrm>
            <a:off x="399496" y="161020"/>
            <a:ext cx="846263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/>
              <a:t>Разъединение костной ткани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23889"/>
            <a:ext cx="4227991" cy="26911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u="sng" dirty="0"/>
              <a:t>Кюретки</a:t>
            </a:r>
            <a:r>
              <a:rPr lang="ru-RU" sz="2000" dirty="0"/>
              <a:t> и </a:t>
            </a:r>
            <a:r>
              <a:rPr lang="ru-RU" sz="2000" b="1" u="sng" dirty="0"/>
              <a:t>острые ложки </a:t>
            </a:r>
            <a:r>
              <a:rPr lang="ru-RU" sz="2000" dirty="0"/>
              <a:t>служат для выскабливания (кюретажа) кости, удаления патологической грануляции или секвестров и пр.</a:t>
            </a:r>
          </a:p>
          <a:p>
            <a:endParaRPr lang="ru-RU" sz="2000" dirty="0"/>
          </a:p>
        </p:txBody>
      </p:sp>
      <p:pic>
        <p:nvPicPr>
          <p:cNvPr id="34818" name="Picture 2" descr="http://zadocs.ru/pars_docs/refs/33/32714/32714_html_7e6482f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497" y="2285180"/>
            <a:ext cx="3797423" cy="1267752"/>
          </a:xfrm>
          <a:prstGeom prst="rect">
            <a:avLst/>
          </a:prstGeom>
          <a:noFill/>
        </p:spPr>
      </p:pic>
      <p:pic>
        <p:nvPicPr>
          <p:cNvPr id="34820" name="Picture 4" descr="http://www.surdgimed.com.ua/userfiles/image/tovar/%D1%80%D0%B0%D1%81%D0%BF%D0%B0%D1%82%D0%BE%D1%80-%D0%BF%D1%80%D1%8F%D0%BC%D0%BE%D0%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151" y="3822332"/>
            <a:ext cx="4273169" cy="174896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" y="2869809"/>
            <a:ext cx="4227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1"/>
              </a:buClr>
              <a:buSzPct val="130000"/>
            </a:pPr>
            <a:r>
              <a:rPr lang="ru-RU" sz="2000" b="1" dirty="0"/>
              <a:t>Распатор</a:t>
            </a:r>
            <a:r>
              <a:rPr lang="ru-RU" sz="2000" dirty="0"/>
              <a:t> используют для отделения надкостницы от кости при остеотомии и резекции костной ткани.</a:t>
            </a:r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306F3F76-3AA0-4090-A489-096662C53663}"/>
              </a:ext>
            </a:extLst>
          </p:cNvPr>
          <p:cNvSpPr/>
          <p:nvPr/>
        </p:nvSpPr>
        <p:spPr>
          <a:xfrm>
            <a:off x="298831" y="166418"/>
            <a:ext cx="846263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/>
              <a:t>Разъединение костной ткани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5754"/>
            <a:ext cx="3768572" cy="23520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u="sng" dirty="0"/>
              <a:t>Коловорот с набором фрез и трепан медицинский</a:t>
            </a:r>
            <a:r>
              <a:rPr lang="ru-RU" sz="2000" dirty="0"/>
              <a:t> используют для ручного высверливания нескольких отверстий при трепанации черепа для того, чтобы ввести туда проволочную пилу </a:t>
            </a:r>
            <a:r>
              <a:rPr lang="ru-RU" sz="2000" dirty="0" err="1"/>
              <a:t>Джигли</a:t>
            </a:r>
            <a:r>
              <a:rPr lang="ru-RU" sz="2000" dirty="0"/>
              <a:t>.</a:t>
            </a: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897792"/>
            <a:ext cx="3662041" cy="182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ts val="450"/>
              </a:spcBef>
              <a:buClr>
                <a:schemeClr val="accent1"/>
              </a:buClr>
              <a:buSzPct val="130000"/>
            </a:pPr>
            <a:r>
              <a:rPr lang="ru-RU" sz="2000" dirty="0"/>
              <a:t>В современной практике используются </a:t>
            </a:r>
            <a:r>
              <a:rPr lang="ru-RU" sz="2000" b="1" u="sng" dirty="0"/>
              <a:t>медицинские дрели</a:t>
            </a:r>
            <a:r>
              <a:rPr lang="ru-RU" sz="2000" dirty="0"/>
              <a:t> с соответствующим набором фрез, а также электропилы и электроножи для разъединения костной ткани</a:t>
            </a:r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306F3F76-3AA0-4090-A489-096662C53663}"/>
              </a:ext>
            </a:extLst>
          </p:cNvPr>
          <p:cNvSpPr/>
          <p:nvPr/>
        </p:nvSpPr>
        <p:spPr>
          <a:xfrm>
            <a:off x="365317" y="152351"/>
            <a:ext cx="846263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/>
              <a:t>Разъединение костной ткани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4328F3-9196-4D57-B17A-56C295AAF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173" y="2039988"/>
            <a:ext cx="1852016" cy="13890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C42F2-B892-4444-963D-599FE85B2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34" y="4094800"/>
            <a:ext cx="2390922" cy="12234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6B3FAB-D713-4274-B57D-56CFD458C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71" y="1970615"/>
            <a:ext cx="2913449" cy="1888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0806F4-1318-4066-A9D6-23E961F22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067" y="3903242"/>
            <a:ext cx="2243168" cy="17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680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8704" y="58718"/>
            <a:ext cx="8586592" cy="900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b="1" dirty="0">
                <a:solidFill>
                  <a:srgbClr val="FF0000"/>
                </a:solidFill>
              </a:rPr>
              <a:t>Цели соединения мягких тканей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8812" y="1167619"/>
            <a:ext cx="8696483" cy="571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3200" dirty="0"/>
              <a:t>создать оптимальные условия для регенерации тканей;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3200" dirty="0"/>
              <a:t>ускорить заживление гранулирующих ран;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3200" dirty="0"/>
              <a:t>уменьшить зияние раны;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3200" dirty="0"/>
              <a:t>способствовать остановке кровотечения;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3200" dirty="0"/>
              <a:t>удерживать в соприкосновении края раны в течение периода заживления пока они прочно не срастутся.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3200" dirty="0"/>
              <a:t>защитить асептическую рану от микробного загрязнения и дальнейшего развития инфекции в ней</a:t>
            </a:r>
          </a:p>
          <a:p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26009440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>
            <a:extLst>
              <a:ext uri="{FF2B5EF4-FFF2-40B4-BE49-F238E27FC236}">
                <a16:creationId xmlns:a16="http://schemas.microsoft.com/office/drawing/2014/main" id="{A74EBDDF-478E-4F93-862D-093CF4136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2"/>
            <a:ext cx="8785225" cy="444134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+mn-lt"/>
              </a:rPr>
              <a:t>ПРИНЦИПЫ СОЕДИНЕНИЯ ТКАНЕЙ</a:t>
            </a:r>
          </a:p>
        </p:txBody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8F79B0E3-3729-4C21-9275-F17E2A273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785225" cy="5545138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b="1" dirty="0"/>
              <a:t>1. </a:t>
            </a:r>
            <a:r>
              <a:rPr lang="ru-RU" altLang="ru-RU" sz="3600" dirty="0"/>
              <a:t>Бережное отношение к тканям.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3600" dirty="0"/>
              <a:t>2. Послойное соединение тканей.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3600" dirty="0"/>
              <a:t>3. Избегать повреждения крупных сосудов и нервов, выводных протоков желез.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3600" dirty="0"/>
              <a:t>4. Соединять края раны, добиваясь их соприкосновения.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3600" dirty="0"/>
              <a:t>5. Нельзя оставлять инородные предметы.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3600" dirty="0"/>
              <a:t>6. Оставлять сток для раневого отделяемого.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F456EEC-9DC5-4AFF-B0E5-BDB3F6CB2450}"/>
              </a:ext>
            </a:extLst>
          </p:cNvPr>
          <p:cNvSpPr txBox="1"/>
          <p:nvPr/>
        </p:nvSpPr>
        <p:spPr>
          <a:xfrm>
            <a:off x="112542" y="1181686"/>
            <a:ext cx="88504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перед соединением тканей необходимо тщательно остановить кровотечение, удалить сгустки крови, мертвые ткани и инородные предметы из раны;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в ране удаляют или дренируют карманы, ниши, затоки, а при гнойном воспалении и экссудат;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перед наложением швов дополнительно обрабатывают руки хирурга и края раны антисептиком;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при наложении швов следят за равномерным прилеганием (кооптацией) краев и стенок раны на всем их протяжении;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в случаях вворачивания или выворачивания краев раны применяют корректурные швы;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при наложении шва недопустимо применение чрезмерно толстых игл и толстых или двойных лигатур;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первый и последующие стежки шва накладывают, отступя от углов раны на 0,5-1,5 см;</a:t>
            </a:r>
          </a:p>
        </p:txBody>
      </p:sp>
      <p:sp>
        <p:nvSpPr>
          <p:cNvPr id="13" name="Скругленный прямоугольник 1">
            <a:extLst>
              <a:ext uri="{FF2B5EF4-FFF2-40B4-BE49-F238E27FC236}">
                <a16:creationId xmlns:a16="http://schemas.microsoft.com/office/drawing/2014/main" id="{5D718160-786A-4BB1-8EDC-D97124E9BAA2}"/>
              </a:ext>
            </a:extLst>
          </p:cNvPr>
          <p:cNvSpPr/>
          <p:nvPr/>
        </p:nvSpPr>
        <p:spPr>
          <a:xfrm>
            <a:off x="463637" y="115676"/>
            <a:ext cx="8432443" cy="6362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Правила соединения мягких тканей</a:t>
            </a:r>
          </a:p>
        </p:txBody>
      </p:sp>
    </p:spTree>
    <p:extLst>
      <p:ext uri="{BB962C8B-B14F-4D97-AF65-F5344CB8AC3E}">
        <p14:creationId xmlns:p14="http://schemas.microsoft.com/office/powerpoint/2010/main" val="23294872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F456EEC-9DC5-4AFF-B0E5-BDB3F6CB2450}"/>
              </a:ext>
            </a:extLst>
          </p:cNvPr>
          <p:cNvSpPr txBox="1"/>
          <p:nvPr/>
        </p:nvSpPr>
        <p:spPr>
          <a:xfrm>
            <a:off x="238555" y="943074"/>
            <a:ext cx="86575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8"/>
            </a:pPr>
            <a:r>
              <a:rPr lang="ru-RU" sz="2400" dirty="0" err="1"/>
              <a:t>вкол</a:t>
            </a:r>
            <a:r>
              <a:rPr lang="ru-RU" sz="2400" dirty="0"/>
              <a:t> и </a:t>
            </a:r>
            <a:r>
              <a:rPr lang="ru-RU" sz="2400" dirty="0" err="1"/>
              <a:t>выкол</a:t>
            </a:r>
            <a:r>
              <a:rPr lang="ru-RU" sz="2400" dirty="0"/>
              <a:t> иглы выполняют строго один против другого (если иное не предусмотрено техникой наложения шва), чтобы не было смещения тканей, на расстоянии 0,5-1,5 см от края раны;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ru-RU" sz="2400" dirty="0"/>
              <a:t>расстояние между стежками должно быть одинаковым и составлять 0,5-1,5 см;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ru-RU" sz="2400" dirty="0"/>
              <a:t>нить должна обязательно проходить под дном раны;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ru-RU" sz="2400" dirty="0"/>
              <a:t>узлы должны располагаться не на ране, а сбоку со стороны </a:t>
            </a:r>
            <a:r>
              <a:rPr lang="ru-RU" sz="2400" dirty="0" err="1"/>
              <a:t>вкола</a:t>
            </a:r>
            <a:r>
              <a:rPr lang="ru-RU" sz="2400" dirty="0"/>
              <a:t> или </a:t>
            </a:r>
            <a:r>
              <a:rPr lang="ru-RU" sz="2400" dirty="0" err="1"/>
              <a:t>выкола</a:t>
            </a:r>
            <a:r>
              <a:rPr lang="ru-RU" sz="2400" dirty="0"/>
              <a:t> иглы;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ru-RU" sz="2400" dirty="0"/>
              <a:t>швы снимают не ранее чем через 7 суток, а в местах повышенной подвижности через 10-14 суток;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ru-RU" sz="2400" dirty="0"/>
              <a:t>при онкологических операциях швы снимают на 14-21 сутки;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ru-RU" sz="2400" dirty="0"/>
              <a:t>после наложения швов рану закрывают стерильной повязкой.</a:t>
            </a:r>
          </a:p>
        </p:txBody>
      </p:sp>
      <p:sp>
        <p:nvSpPr>
          <p:cNvPr id="13" name="Скругленный прямоугольник 1">
            <a:extLst>
              <a:ext uri="{FF2B5EF4-FFF2-40B4-BE49-F238E27FC236}">
                <a16:creationId xmlns:a16="http://schemas.microsoft.com/office/drawing/2014/main" id="{5D718160-786A-4BB1-8EDC-D97124E9BAA2}"/>
              </a:ext>
            </a:extLst>
          </p:cNvPr>
          <p:cNvSpPr/>
          <p:nvPr/>
        </p:nvSpPr>
        <p:spPr>
          <a:xfrm>
            <a:off x="463638" y="101608"/>
            <a:ext cx="8432443" cy="6362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Правила соединения мягких тканей</a:t>
            </a:r>
          </a:p>
        </p:txBody>
      </p:sp>
    </p:spTree>
    <p:extLst>
      <p:ext uri="{BB962C8B-B14F-4D97-AF65-F5344CB8AC3E}">
        <p14:creationId xmlns:p14="http://schemas.microsoft.com/office/powerpoint/2010/main" val="383203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DD477-B773-453B-864F-9DD178A2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211015"/>
            <a:ext cx="8665698" cy="90033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Виды фиксации животных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6AB38C-E40D-423B-AC22-B1BF6C9E5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7" y="1111349"/>
            <a:ext cx="8792307" cy="5416060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ru-RU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Механическая</a:t>
            </a:r>
            <a:r>
              <a:rPr lang="ru-RU" dirty="0">
                <a:effectLst/>
                <a:ea typeface="Times New Roman" panose="02020603050405020304" pitchFamily="18" charset="0"/>
              </a:rPr>
              <a:t> – использование специальных приспособлений (клеток, сумок, привязи, намордников и пр.) или физической силы человека для ограничения движений животного</a:t>
            </a:r>
          </a:p>
          <a:p>
            <a:pPr algn="just">
              <a:lnSpc>
                <a:spcPct val="115000"/>
              </a:lnSpc>
            </a:pPr>
            <a:r>
              <a:rPr lang="ru-RU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Медикаментозная (фармакологическая) </a:t>
            </a:r>
            <a:r>
              <a:rPr lang="ru-RU" dirty="0">
                <a:effectLst/>
                <a:ea typeface="Times New Roman" panose="02020603050405020304" pitchFamily="18" charset="0"/>
              </a:rPr>
              <a:t>– применение медикаментов (нейролептиков, транквилизаторов, миорелаксантов) для уменьшения или полного прекращения возможности пациента к сопротивлению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ru-RU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Лучшая фиксация животного – это его хозяин.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4415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32397" y="70934"/>
            <a:ext cx="6056290" cy="7534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>
                <a:solidFill>
                  <a:srgbClr val="FF0000"/>
                </a:solidFill>
              </a:rPr>
              <a:t>Виды швов мягких тканей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1606" y="1333415"/>
            <a:ext cx="2685245" cy="11494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/>
              <a:t>По способу соединения краев раны: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Кровавый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Бескровный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27958" y="2923853"/>
            <a:ext cx="2282781" cy="2177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/>
              <a:t>В краев </a:t>
            </a:r>
            <a:r>
              <a:rPr lang="ru-RU" u="sng" dirty="0" err="1"/>
              <a:t>ранзависимости</a:t>
            </a:r>
            <a:r>
              <a:rPr lang="ru-RU" u="sng" dirty="0"/>
              <a:t> от степени сближения ы: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/>
              <a:t>Глухой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/>
              <a:t>Частичный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/>
              <a:t>Сближающий (провизорный)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0" y="3256794"/>
            <a:ext cx="2279561" cy="1690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/>
              <a:t>В зависимости от количества использованных лигатур: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Прерывистый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Непрерывный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41949" y="1333415"/>
            <a:ext cx="2076719" cy="1815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u="sng" dirty="0"/>
              <a:t>В </a:t>
            </a:r>
            <a:r>
              <a:rPr lang="ru-RU" u="sng" dirty="0"/>
              <a:t>зависимости от времени наложения: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/>
              <a:t>Первичный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/>
              <a:t>Отсроченный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/>
              <a:t>Вторичный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40015" y="3379472"/>
            <a:ext cx="2978653" cy="11935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/>
              <a:t>По количеству слоев шовного материала:</a:t>
            </a:r>
          </a:p>
          <a:p>
            <a:r>
              <a:rPr lang="ru-RU" dirty="0"/>
              <a:t>Одноэтажный</a:t>
            </a:r>
          </a:p>
          <a:p>
            <a:r>
              <a:rPr lang="ru-RU" dirty="0"/>
              <a:t>Многоэтажные 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H="1">
            <a:off x="1632398" y="824348"/>
            <a:ext cx="1420291" cy="509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H="1">
            <a:off x="2420461" y="824348"/>
            <a:ext cx="1230699" cy="3317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 flipH="1">
            <a:off x="4341789" y="899206"/>
            <a:ext cx="16868" cy="2023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cxnSpLocks/>
          </p:cNvCxnSpPr>
          <p:nvPr/>
        </p:nvCxnSpPr>
        <p:spPr>
          <a:xfrm>
            <a:off x="5940015" y="831995"/>
            <a:ext cx="901934" cy="1249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cxnSpLocks/>
          </p:cNvCxnSpPr>
          <p:nvPr/>
        </p:nvCxnSpPr>
        <p:spPr>
          <a:xfrm>
            <a:off x="5300143" y="824348"/>
            <a:ext cx="1498580" cy="2547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1986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189E52B0-FA50-49A9-A5BC-484DBEB640CE}"/>
              </a:ext>
            </a:extLst>
          </p:cNvPr>
          <p:cNvSpPr/>
          <p:nvPr/>
        </p:nvSpPr>
        <p:spPr>
          <a:xfrm>
            <a:off x="463639" y="126279"/>
            <a:ext cx="8432443" cy="630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Особенности швов на кожу</a:t>
            </a:r>
          </a:p>
        </p:txBody>
      </p:sp>
      <p:sp>
        <p:nvSpPr>
          <p:cNvPr id="13" name="Скругленный прямоугольник 3">
            <a:extLst>
              <a:ext uri="{FF2B5EF4-FFF2-40B4-BE49-F238E27FC236}">
                <a16:creationId xmlns:a16="http://schemas.microsoft.com/office/drawing/2014/main" id="{647D3215-A579-4478-8372-CDF5DE0164DF}"/>
              </a:ext>
            </a:extLst>
          </p:cNvPr>
          <p:cNvSpPr/>
          <p:nvPr/>
        </p:nvSpPr>
        <p:spPr>
          <a:xfrm>
            <a:off x="127165" y="965754"/>
            <a:ext cx="2094159" cy="550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Игла - режущая</a:t>
            </a:r>
          </a:p>
        </p:txBody>
      </p:sp>
      <p:sp>
        <p:nvSpPr>
          <p:cNvPr id="16" name="Скругленный прямоугольник 6">
            <a:extLst>
              <a:ext uri="{FF2B5EF4-FFF2-40B4-BE49-F238E27FC236}">
                <a16:creationId xmlns:a16="http://schemas.microsoft.com/office/drawing/2014/main" id="{D45C70D6-BCD1-43FE-9F42-07E1A65E82F2}"/>
              </a:ext>
            </a:extLst>
          </p:cNvPr>
          <p:cNvSpPr/>
          <p:nvPr/>
        </p:nvSpPr>
        <p:spPr>
          <a:xfrm>
            <a:off x="127165" y="1866895"/>
            <a:ext cx="2094158" cy="1562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50" u="sng" dirty="0"/>
              <a:t>Шовный материал: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Рассасывающийся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 err="1"/>
              <a:t>Нерассасывающийся</a:t>
            </a:r>
            <a:endParaRPr lang="ru-RU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Плетеный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 err="1"/>
              <a:t>Монофиламент</a:t>
            </a:r>
            <a:endParaRPr lang="ru-RU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Скобки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Проволока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716672-F74A-4E73-9056-3C913D4B1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86" y="875243"/>
            <a:ext cx="1431160" cy="11659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268BD0-D8C8-44BD-8D28-7996F649FA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33" b="7745"/>
          <a:stretch/>
        </p:blipFill>
        <p:spPr>
          <a:xfrm>
            <a:off x="2383495" y="2250528"/>
            <a:ext cx="2371073" cy="9710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CEE855-4DC3-45FA-A2B1-EAB83ACAB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344" y="1080017"/>
            <a:ext cx="1159229" cy="12762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A03B2C-88A4-43A6-A009-9C17C8816A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3" t="20055" r="5720" b="31116"/>
          <a:stretch/>
        </p:blipFill>
        <p:spPr>
          <a:xfrm>
            <a:off x="200763" y="4227594"/>
            <a:ext cx="1554494" cy="1066394"/>
          </a:xfrm>
          <a:prstGeom prst="rect">
            <a:avLst/>
          </a:prstGeom>
        </p:spPr>
      </p:pic>
      <p:sp>
        <p:nvSpPr>
          <p:cNvPr id="21" name="Скругленный прямоугольник 4">
            <a:extLst>
              <a:ext uri="{FF2B5EF4-FFF2-40B4-BE49-F238E27FC236}">
                <a16:creationId xmlns:a16="http://schemas.microsoft.com/office/drawing/2014/main" id="{BD8BC346-716A-4579-A970-C923609A0645}"/>
              </a:ext>
            </a:extLst>
          </p:cNvPr>
          <p:cNvSpPr/>
          <p:nvPr/>
        </p:nvSpPr>
        <p:spPr>
          <a:xfrm>
            <a:off x="1949180" y="4149457"/>
            <a:ext cx="1830382" cy="1284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50" u="sng" dirty="0"/>
              <a:t>Разновидности используемых швов: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Прерывистые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Непрерывные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Внутрикожные</a:t>
            </a:r>
          </a:p>
          <a:p>
            <a:pPr algn="ctr"/>
            <a:endParaRPr lang="ru-RU" sz="135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8F7063-4639-46A2-B1B7-ACA44742D5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70" r="3296" b="3807"/>
          <a:stretch/>
        </p:blipFill>
        <p:spPr>
          <a:xfrm>
            <a:off x="5204723" y="2633367"/>
            <a:ext cx="1020398" cy="1276209"/>
          </a:xfrm>
          <a:prstGeom prst="rect">
            <a:avLst/>
          </a:prstGeom>
        </p:spPr>
      </p:pic>
      <p:sp>
        <p:nvSpPr>
          <p:cNvPr id="23" name="Скругленный прямоугольник 5">
            <a:extLst>
              <a:ext uri="{FF2B5EF4-FFF2-40B4-BE49-F238E27FC236}">
                <a16:creationId xmlns:a16="http://schemas.microsoft.com/office/drawing/2014/main" id="{6326254B-ACAA-4C01-9F8B-81B895F61545}"/>
              </a:ext>
            </a:extLst>
          </p:cNvPr>
          <p:cNvSpPr/>
          <p:nvPr/>
        </p:nvSpPr>
        <p:spPr>
          <a:xfrm>
            <a:off x="6580054" y="1273006"/>
            <a:ext cx="2308575" cy="2438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50" u="sng" dirty="0"/>
              <a:t>Наиболее распространенные швы: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Узловой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Внутрикожный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Горизонтальный П-образный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Вертикальный П-образный (по </a:t>
            </a:r>
            <a:r>
              <a:rPr lang="ru-RU" sz="1350" dirty="0" err="1"/>
              <a:t>Донатти</a:t>
            </a:r>
            <a:r>
              <a:rPr lang="ru-RU" sz="135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Швы с валиками и пуговицами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Кисетный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AFEDB3E-47A5-4B45-8A38-51E6D0DB0C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823" r="71539" b="60740"/>
          <a:stretch/>
        </p:blipFill>
        <p:spPr>
          <a:xfrm>
            <a:off x="3816173" y="3956036"/>
            <a:ext cx="1351939" cy="13558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67931C-1271-43FB-8906-ED9A81715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666" y="4791791"/>
            <a:ext cx="1811588" cy="18608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860DBD1-B2BD-4626-A933-DAC57E4BF3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592"/>
          <a:stretch/>
        </p:blipFill>
        <p:spPr>
          <a:xfrm>
            <a:off x="6943701" y="4791791"/>
            <a:ext cx="2140230" cy="15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615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70BCEF29-C5E8-4A79-9E85-67452B030A14}"/>
              </a:ext>
            </a:extLst>
          </p:cNvPr>
          <p:cNvSpPr/>
          <p:nvPr/>
        </p:nvSpPr>
        <p:spPr>
          <a:xfrm>
            <a:off x="396404" y="125334"/>
            <a:ext cx="8432443" cy="939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Особенности швов на апоневроз и мышцы брюшной стенки</a:t>
            </a:r>
          </a:p>
        </p:txBody>
      </p:sp>
      <p:sp>
        <p:nvSpPr>
          <p:cNvPr id="13" name="Скругленный прямоугольник 3">
            <a:extLst>
              <a:ext uri="{FF2B5EF4-FFF2-40B4-BE49-F238E27FC236}">
                <a16:creationId xmlns:a16="http://schemas.microsoft.com/office/drawing/2014/main" id="{159BED9C-F65E-40DC-BE2D-EF51455C3046}"/>
              </a:ext>
            </a:extLst>
          </p:cNvPr>
          <p:cNvSpPr/>
          <p:nvPr/>
        </p:nvSpPr>
        <p:spPr>
          <a:xfrm>
            <a:off x="168886" y="1270576"/>
            <a:ext cx="2202287" cy="550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Игла – режущая, колющая</a:t>
            </a: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B99E1748-C63E-4BA2-8DF4-A2B5E570A6BE}"/>
              </a:ext>
            </a:extLst>
          </p:cNvPr>
          <p:cNvSpPr/>
          <p:nvPr/>
        </p:nvSpPr>
        <p:spPr>
          <a:xfrm>
            <a:off x="168886" y="2854508"/>
            <a:ext cx="1830382" cy="11489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50" u="sng" dirty="0"/>
          </a:p>
          <a:p>
            <a:r>
              <a:rPr lang="ru-RU" sz="1350" u="sng" dirty="0"/>
              <a:t>Разновидности используемых швов: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Прерывистые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Непрерывные</a:t>
            </a:r>
          </a:p>
          <a:p>
            <a:endParaRPr lang="ru-RU" sz="1350" dirty="0"/>
          </a:p>
          <a:p>
            <a:pPr algn="ctr"/>
            <a:endParaRPr lang="ru-RU" sz="1350" dirty="0"/>
          </a:p>
        </p:txBody>
      </p:sp>
      <p:sp>
        <p:nvSpPr>
          <p:cNvPr id="17" name="Скругленный прямоугольник 5">
            <a:extLst>
              <a:ext uri="{FF2B5EF4-FFF2-40B4-BE49-F238E27FC236}">
                <a16:creationId xmlns:a16="http://schemas.microsoft.com/office/drawing/2014/main" id="{C6145158-F245-45F6-9FEE-E464F1CFEAFA}"/>
              </a:ext>
            </a:extLst>
          </p:cNvPr>
          <p:cNvSpPr/>
          <p:nvPr/>
        </p:nvSpPr>
        <p:spPr>
          <a:xfrm>
            <a:off x="6520272" y="1521807"/>
            <a:ext cx="2308575" cy="1907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50" u="sng" dirty="0"/>
              <a:t>Наиболее распространенные швы: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Узловой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П-образный (петлевидный)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 err="1"/>
              <a:t>Обвивной</a:t>
            </a:r>
            <a:r>
              <a:rPr lang="ru-RU" sz="1350" dirty="0"/>
              <a:t> (скорняжный)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/>
              <a:t>Матрацный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EA73AD-5832-40FB-9051-471FD0B6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3" b="8280"/>
          <a:stretch/>
        </p:blipFill>
        <p:spPr>
          <a:xfrm>
            <a:off x="3606845" y="1365083"/>
            <a:ext cx="1230140" cy="8634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FEE856-80C9-4478-906A-8BDC71F19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7" b="7351"/>
          <a:stretch/>
        </p:blipFill>
        <p:spPr>
          <a:xfrm>
            <a:off x="2476403" y="2145516"/>
            <a:ext cx="1242135" cy="9886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3D8B3DC-1E8D-4E8F-B110-4733FFB2F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368" y="1173821"/>
            <a:ext cx="1682364" cy="24697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B2D23D-8A33-4762-9C2D-AF132FAC22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77" b="4582"/>
          <a:stretch/>
        </p:blipFill>
        <p:spPr>
          <a:xfrm>
            <a:off x="3065379" y="3008970"/>
            <a:ext cx="1026794" cy="36783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E2A8A72-2D58-4A1B-A442-66048D9B63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49" t="36794" r="6612" b="31679"/>
          <a:stretch/>
        </p:blipFill>
        <p:spPr>
          <a:xfrm>
            <a:off x="-1" y="4372174"/>
            <a:ext cx="2630659" cy="2543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76750F-68BB-4F62-BA03-33A9E181ED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02" r="20945" b="11481"/>
          <a:stretch/>
        </p:blipFill>
        <p:spPr>
          <a:xfrm rot="5400000">
            <a:off x="5273616" y="3845129"/>
            <a:ext cx="2493310" cy="292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590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9AF1C7CA-34C9-4588-B32C-2FDB532042A8}"/>
              </a:ext>
            </a:extLst>
          </p:cNvPr>
          <p:cNvSpPr/>
          <p:nvPr/>
        </p:nvSpPr>
        <p:spPr>
          <a:xfrm>
            <a:off x="355778" y="60094"/>
            <a:ext cx="8432443" cy="939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Особенности швов на апоневроз и мышцы брюшной стенки</a:t>
            </a:r>
          </a:p>
        </p:txBody>
      </p:sp>
      <p:sp>
        <p:nvSpPr>
          <p:cNvPr id="13" name="Скругленный прямоугольник 3">
            <a:extLst>
              <a:ext uri="{FF2B5EF4-FFF2-40B4-BE49-F238E27FC236}">
                <a16:creationId xmlns:a16="http://schemas.microsoft.com/office/drawing/2014/main" id="{9011A071-3D4D-4BE4-A2D5-379606FD564C}"/>
              </a:ext>
            </a:extLst>
          </p:cNvPr>
          <p:cNvSpPr/>
          <p:nvPr/>
        </p:nvSpPr>
        <p:spPr>
          <a:xfrm>
            <a:off x="202844" y="1370039"/>
            <a:ext cx="1645232" cy="423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Игла - колющая</a:t>
            </a: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B2B3BB88-06C6-4F8B-BE76-05DAAC255D0B}"/>
              </a:ext>
            </a:extLst>
          </p:cNvPr>
          <p:cNvSpPr/>
          <p:nvPr/>
        </p:nvSpPr>
        <p:spPr>
          <a:xfrm>
            <a:off x="17299" y="2531909"/>
            <a:ext cx="2016322" cy="1794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u="sng" dirty="0"/>
              <a:t>Разновидности используемых швов: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Прерывистые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Непрерывные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Одноэтажные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Многоэтажные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Непроникающие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/>
              <a:t>Сквозные (инфицированные</a:t>
            </a:r>
            <a:r>
              <a:rPr lang="ru-RU" sz="1350" dirty="0"/>
              <a:t>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893D62-2B6F-482B-880E-60264AEA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621" y="1041740"/>
            <a:ext cx="1645231" cy="1738597"/>
          </a:xfrm>
          <a:prstGeom prst="rect">
            <a:avLst/>
          </a:prstGeom>
        </p:spPr>
      </p:pic>
      <p:sp>
        <p:nvSpPr>
          <p:cNvPr id="18" name="Скругленный прямоугольник 15">
            <a:extLst>
              <a:ext uri="{FF2B5EF4-FFF2-40B4-BE49-F238E27FC236}">
                <a16:creationId xmlns:a16="http://schemas.microsoft.com/office/drawing/2014/main" id="{1CA7B774-BBE2-4090-A21F-32A487A3F914}"/>
              </a:ext>
            </a:extLst>
          </p:cNvPr>
          <p:cNvSpPr/>
          <p:nvPr/>
        </p:nvSpPr>
        <p:spPr>
          <a:xfrm>
            <a:off x="1617473" y="4312693"/>
            <a:ext cx="3033413" cy="24237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u="sng" dirty="0"/>
              <a:t>Особенности строения кишечной стенки: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200" dirty="0"/>
              <a:t>Слизистая оболочка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200" dirty="0">
                <a:solidFill>
                  <a:srgbClr val="FF0000"/>
                </a:solidFill>
              </a:rPr>
              <a:t>Подслизистый слой (самый прочный</a:t>
            </a:r>
            <a:r>
              <a:rPr lang="ru-RU" sz="1200" dirty="0"/>
              <a:t>)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200" dirty="0"/>
              <a:t>Мышечный слой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200" dirty="0"/>
              <a:t>Серозная оболочка (висцеральный слой брюшины)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687352-34A5-4511-B5AC-226683C11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992" y="1033283"/>
            <a:ext cx="3498387" cy="208733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E270244-0E63-4B2D-8AA0-8C8A3CF201E0}"/>
              </a:ext>
            </a:extLst>
          </p:cNvPr>
          <p:cNvSpPr/>
          <p:nvPr/>
        </p:nvSpPr>
        <p:spPr>
          <a:xfrm>
            <a:off x="4935705" y="3974181"/>
            <a:ext cx="217467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Швы кишечного анастомоза:</a:t>
            </a:r>
          </a:p>
          <a:p>
            <a:r>
              <a:rPr lang="ru-RU" sz="1350" dirty="0"/>
              <a:t>а, г – шов </a:t>
            </a:r>
            <a:r>
              <a:rPr lang="ru-RU" sz="1350" dirty="0" err="1"/>
              <a:t>Ламбера</a:t>
            </a:r>
            <a:endParaRPr lang="ru-RU" sz="1350" dirty="0"/>
          </a:p>
          <a:p>
            <a:r>
              <a:rPr lang="ru-RU" sz="1350" dirty="0"/>
              <a:t>б , в – сквозной шов задней стенки анастомоза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129D57-5325-4739-A231-1745A4F54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805" y="4677098"/>
            <a:ext cx="1980401" cy="1228995"/>
          </a:xfrm>
          <a:prstGeom prst="rect">
            <a:avLst/>
          </a:prstGeom>
        </p:spPr>
      </p:pic>
      <p:sp>
        <p:nvSpPr>
          <p:cNvPr id="22" name="Скругленный прямоугольник 5">
            <a:extLst>
              <a:ext uri="{FF2B5EF4-FFF2-40B4-BE49-F238E27FC236}">
                <a16:creationId xmlns:a16="http://schemas.microsoft.com/office/drawing/2014/main" id="{44F3C14F-3806-4BB5-AFD2-D6CB44E8DFC0}"/>
              </a:ext>
            </a:extLst>
          </p:cNvPr>
          <p:cNvSpPr/>
          <p:nvPr/>
        </p:nvSpPr>
        <p:spPr>
          <a:xfrm>
            <a:off x="7102805" y="1077949"/>
            <a:ext cx="2023896" cy="1738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u="sng" dirty="0"/>
              <a:t>Наиболее распространенные швы:</a:t>
            </a:r>
            <a:endParaRPr lang="ru-RU" sz="1200" dirty="0"/>
          </a:p>
          <a:p>
            <a:r>
              <a:rPr lang="ru-RU" sz="1200" dirty="0"/>
              <a:t>Шов </a:t>
            </a:r>
            <a:r>
              <a:rPr lang="ru-RU" sz="1200" dirty="0" err="1"/>
              <a:t>Ламбера</a:t>
            </a:r>
            <a:r>
              <a:rPr lang="ru-RU" sz="1200" dirty="0"/>
              <a:t>  (</a:t>
            </a:r>
            <a:r>
              <a:rPr lang="ru-RU" sz="1200" dirty="0" err="1"/>
              <a:t>Лемберта</a:t>
            </a:r>
            <a:r>
              <a:rPr lang="ru-RU" sz="1200" dirty="0"/>
              <a:t>)</a:t>
            </a:r>
          </a:p>
          <a:p>
            <a:r>
              <a:rPr lang="ru-RU" sz="1200" dirty="0"/>
              <a:t>Шов </a:t>
            </a:r>
            <a:r>
              <a:rPr lang="ru-RU" sz="1200" dirty="0" err="1"/>
              <a:t>Гамби</a:t>
            </a:r>
            <a:endParaRPr lang="ru-RU" sz="1200" dirty="0"/>
          </a:p>
          <a:p>
            <a:r>
              <a:rPr lang="ru-RU" sz="1200" dirty="0"/>
              <a:t>Шов </a:t>
            </a:r>
            <a:r>
              <a:rPr lang="ru-RU" sz="1200" dirty="0" err="1"/>
              <a:t>Шмидена</a:t>
            </a:r>
            <a:endParaRPr lang="ru-RU" sz="1200" dirty="0"/>
          </a:p>
          <a:p>
            <a:r>
              <a:rPr lang="ru-RU" sz="1200" dirty="0"/>
              <a:t>Шов </a:t>
            </a:r>
            <a:r>
              <a:rPr lang="ru-RU" sz="1200" dirty="0" err="1"/>
              <a:t>Плахотина</a:t>
            </a:r>
          </a:p>
          <a:p>
            <a:r>
              <a:rPr lang="ru-RU" sz="1200" dirty="0"/>
              <a:t>Шов </a:t>
            </a:r>
            <a:r>
              <a:rPr lang="ru-RU" sz="1200" dirty="0" err="1"/>
              <a:t>Ревердена-Мультановского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226924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F2CCB2E1-5CFD-446C-93ED-CC728B1FDF5A}"/>
              </a:ext>
            </a:extLst>
          </p:cNvPr>
          <p:cNvSpPr/>
          <p:nvPr/>
        </p:nvSpPr>
        <p:spPr>
          <a:xfrm>
            <a:off x="463638" y="87144"/>
            <a:ext cx="8432443" cy="553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Кишечные швы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E7A004-03F2-4D81-8EE4-30634D93B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2" y="1716009"/>
            <a:ext cx="1464569" cy="21654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BE1A2E-F472-40EF-982B-74E0DE714F23}"/>
              </a:ext>
            </a:extLst>
          </p:cNvPr>
          <p:cNvSpPr txBox="1"/>
          <p:nvPr/>
        </p:nvSpPr>
        <p:spPr>
          <a:xfrm>
            <a:off x="500471" y="4117539"/>
            <a:ext cx="1642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Шов </a:t>
            </a:r>
            <a:r>
              <a:rPr lang="ru-RU" sz="1500" dirty="0" err="1"/>
              <a:t>Ревердена</a:t>
            </a:r>
            <a:r>
              <a:rPr lang="ru-RU" sz="1500" dirty="0"/>
              <a:t> –</a:t>
            </a:r>
            <a:r>
              <a:rPr lang="ru-RU" sz="1500" dirty="0" err="1"/>
              <a:t>Мультановского</a:t>
            </a:r>
            <a:r>
              <a:rPr lang="ru-RU" sz="1500" dirty="0"/>
              <a:t> </a:t>
            </a:r>
          </a:p>
        </p:txBody>
      </p:sp>
      <p:pic>
        <p:nvPicPr>
          <p:cNvPr id="17" name="Picture 2" descr="https://im1-tub-ru.yandex.net/i?id=285b4015c73b9056fc810d9845133db4&amp;n=21">
            <a:extLst>
              <a:ext uri="{FF2B5EF4-FFF2-40B4-BE49-F238E27FC236}">
                <a16:creationId xmlns:a16="http://schemas.microsoft.com/office/drawing/2014/main" id="{F83CB077-FFB1-4FFF-BD5D-9AC77619F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1" r="50000"/>
          <a:stretch/>
        </p:blipFill>
        <p:spPr bwMode="auto">
          <a:xfrm>
            <a:off x="3307691" y="1876174"/>
            <a:ext cx="1710810" cy="95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3DA145-1CBD-404A-9592-C74ABD471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619" y="1782619"/>
            <a:ext cx="1600533" cy="14268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EE05CB-B42E-4E5F-BB3B-91E555357E87}"/>
              </a:ext>
            </a:extLst>
          </p:cNvPr>
          <p:cNvSpPr txBox="1"/>
          <p:nvPr/>
        </p:nvSpPr>
        <p:spPr>
          <a:xfrm>
            <a:off x="3307692" y="2908144"/>
            <a:ext cx="17289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Шов </a:t>
            </a:r>
            <a:r>
              <a:rPr lang="ru-RU" sz="1500" dirty="0" err="1"/>
              <a:t>Гамби</a:t>
            </a:r>
            <a:endParaRPr lang="ru-RU" sz="1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6D6735-E56F-495E-A100-4C2A73AFDA0C}"/>
              </a:ext>
            </a:extLst>
          </p:cNvPr>
          <p:cNvSpPr txBox="1"/>
          <p:nvPr/>
        </p:nvSpPr>
        <p:spPr>
          <a:xfrm>
            <a:off x="7031865" y="2251348"/>
            <a:ext cx="186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Скорняжный шов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2B7240F-A95C-4AF3-A4B0-8D8753006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331" y="3442816"/>
            <a:ext cx="2003470" cy="11977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7B0E33-A296-439C-8365-2557A8EEFB8C}"/>
              </a:ext>
            </a:extLst>
          </p:cNvPr>
          <p:cNvSpPr txBox="1"/>
          <p:nvPr/>
        </p:nvSpPr>
        <p:spPr>
          <a:xfrm>
            <a:off x="2334331" y="4834367"/>
            <a:ext cx="17851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Шов </a:t>
            </a:r>
            <a:r>
              <a:rPr lang="ru-RU" sz="1500" dirty="0" err="1"/>
              <a:t>Плахотина</a:t>
            </a:r>
            <a:endParaRPr lang="ru-RU" sz="15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7892785-D0A1-448D-AB3A-BE6180899A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94" r="4211" b="70373"/>
          <a:stretch/>
        </p:blipFill>
        <p:spPr>
          <a:xfrm>
            <a:off x="4870311" y="3442816"/>
            <a:ext cx="1661376" cy="14377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7E7FA7-A783-48FB-8680-0679242708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512" r="64946" b="57108"/>
          <a:stretch/>
        </p:blipFill>
        <p:spPr>
          <a:xfrm>
            <a:off x="7243073" y="3027530"/>
            <a:ext cx="1590269" cy="13670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BAFA4DB-B6DB-48FD-8899-02D0218FF2CB}"/>
              </a:ext>
            </a:extLst>
          </p:cNvPr>
          <p:cNvSpPr txBox="1"/>
          <p:nvPr/>
        </p:nvSpPr>
        <p:spPr>
          <a:xfrm>
            <a:off x="4589441" y="4954684"/>
            <a:ext cx="17002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Шов </a:t>
            </a:r>
            <a:r>
              <a:rPr lang="ru-RU" sz="1500" dirty="0" err="1"/>
              <a:t>Шмидена</a:t>
            </a:r>
            <a:endParaRPr lang="ru-RU" sz="15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119B9-A617-48E9-A8E7-13562997845B}"/>
              </a:ext>
            </a:extLst>
          </p:cNvPr>
          <p:cNvSpPr txBox="1"/>
          <p:nvPr/>
        </p:nvSpPr>
        <p:spPr>
          <a:xfrm>
            <a:off x="7243072" y="4363543"/>
            <a:ext cx="1275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Шов Холстеда</a:t>
            </a:r>
          </a:p>
        </p:txBody>
      </p:sp>
    </p:spTree>
    <p:extLst>
      <p:ext uri="{BB962C8B-B14F-4D97-AF65-F5344CB8AC3E}">
        <p14:creationId xmlns:p14="http://schemas.microsoft.com/office/powerpoint/2010/main" val="12574122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BB3CE-13E8-479C-9E90-072AB4D0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949985-3F46-4973-A441-22EC930E7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50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8445F-4C21-41B9-BE62-97975CCCE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1" y="112543"/>
            <a:ext cx="8623495" cy="87219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Важно!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43E7DE-361A-48E8-8178-9A585C63F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1" y="984739"/>
            <a:ext cx="8623495" cy="5641144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0000"/>
              </a:lnSpc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Фиксируйте пациента всегда спокойно и ласково</a:t>
            </a:r>
          </a:p>
          <a:p>
            <a:pPr algn="just">
              <a:lnSpc>
                <a:spcPct val="100000"/>
              </a:lnSpc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бойтесь своего пациента</a:t>
            </a:r>
          </a:p>
          <a:p>
            <a:pPr algn="just">
              <a:lnSpc>
                <a:spcPct val="100000"/>
              </a:lnSpc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суетитесь при фиксации, делайте все движения четко и слаженно</a:t>
            </a:r>
          </a:p>
          <a:p>
            <a:pPr algn="just">
              <a:lnSpc>
                <a:spcPct val="100000"/>
              </a:lnSpc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фиксировать животное, точно объясните каждому его роль и функции. Особенно владельцу животного</a:t>
            </a:r>
          </a:p>
          <a:p>
            <a:pPr algn="just">
              <a:lnSpc>
                <a:spcPct val="100000"/>
              </a:lnSpc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Отпускать животное после манипуляции необходимо четко, одновременно по команде</a:t>
            </a:r>
          </a:p>
          <a:p>
            <a:pPr algn="just">
              <a:lnSpc>
                <a:spcPct val="100000"/>
              </a:lnSpc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руки, никогда не держите руки, а тем более лицо близко к когтям и зубам животного</a:t>
            </a:r>
          </a:p>
          <a:p>
            <a:pPr algn="just">
              <a:lnSpc>
                <a:spcPct val="100000"/>
              </a:lnSpc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случае, если животное начало освобождаться от фиксации, предупредите об этом своевременно других людей, участвующих в фиксации</a:t>
            </a:r>
          </a:p>
        </p:txBody>
      </p:sp>
    </p:spTree>
    <p:extLst>
      <p:ext uri="{BB962C8B-B14F-4D97-AF65-F5344CB8AC3E}">
        <p14:creationId xmlns:p14="http://schemas.microsoft.com/office/powerpoint/2010/main" val="20649036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4090</Words>
  <Application>Microsoft Office PowerPoint</Application>
  <PresentationFormat>Экран (4:3)</PresentationFormat>
  <Paragraphs>451</Paragraphs>
  <Slides>85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3" baseType="lpstr">
      <vt:lpstr>Arial</vt:lpstr>
      <vt:lpstr>Calibri</vt:lpstr>
      <vt:lpstr>Calibri Light</vt:lpstr>
      <vt:lpstr>Rockwell</vt:lpstr>
      <vt:lpstr>Times New Roman</vt:lpstr>
      <vt:lpstr>Verdana</vt:lpstr>
      <vt:lpstr>Wingdings</vt:lpstr>
      <vt:lpstr>Тема Office</vt:lpstr>
      <vt:lpstr>Хирургическая патология мелких домашних и экзотических животных</vt:lpstr>
      <vt:lpstr>План:</vt:lpstr>
      <vt:lpstr>Презентация PowerPoint</vt:lpstr>
      <vt:lpstr>Презентация PowerPoint</vt:lpstr>
      <vt:lpstr>Цели фиксации</vt:lpstr>
      <vt:lpstr>Общие принципы фиксации животных</vt:lpstr>
      <vt:lpstr>Общие принципы фиксации животных</vt:lpstr>
      <vt:lpstr>Виды фиксации животных</vt:lpstr>
      <vt:lpstr>Важно!</vt:lpstr>
      <vt:lpstr>Фиксация спокойных животных</vt:lpstr>
      <vt:lpstr>Фиксация возбуждённых животных</vt:lpstr>
      <vt:lpstr>Фиксация агрессивных животных</vt:lpstr>
      <vt:lpstr>Презентация PowerPoint</vt:lpstr>
      <vt:lpstr>Седация</vt:lpstr>
      <vt:lpstr>Презентация PowerPoint</vt:lpstr>
      <vt:lpstr>Презентация PowerPoint</vt:lpstr>
      <vt:lpstr>Местное обезболивание  (местная анестезия)</vt:lpstr>
      <vt:lpstr>Цели местной анестезии</vt:lpstr>
      <vt:lpstr>Презентация PowerPoint</vt:lpstr>
      <vt:lpstr>1. ОБЩАЯ ИНФИЛЬТРАЦИЯ ТКАНЕЙ</vt:lpstr>
      <vt:lpstr>Разновидности инфильтрационной анестезии</vt:lpstr>
      <vt:lpstr>2. ЗУБНЫЕ БЛОКАДЫ И БЛОКАДЫ РОТОВОЙ ПОЛОСТИ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ДРУГИЕ БЛОКАДЫ В ОБЛАСТИ ГОЛОВЫ</vt:lpstr>
      <vt:lpstr>Презентация PowerPoint</vt:lpstr>
      <vt:lpstr>4. БЛОКАДЫ В ОБЛАСТИ ГРУДНОЙ КЛЕТКИ И ГРУДНЫХ КОНЕЧНОСТЕЙ</vt:lpstr>
      <vt:lpstr>Презентация PowerPoint</vt:lpstr>
      <vt:lpstr>Презентация PowerPoint</vt:lpstr>
      <vt:lpstr>Презентация PowerPoint</vt:lpstr>
      <vt:lpstr>5. БЛОКАДА СЕМЕННИКОВ</vt:lpstr>
      <vt:lpstr>6. МЕСТНАЯ/РЕГИОНАРНАЯ АНАЛЬГЕЗИЯ ПРИ ОВАРИОГИСТЕРЭКТОМИИ</vt:lpstr>
      <vt:lpstr>7. ЭПИДУРАЛЬНАЯ АНАЛЬГЕЗИЯ </vt:lpstr>
      <vt:lpstr>Презентация PowerPoint</vt:lpstr>
      <vt:lpstr>8. ДРУГИЕ БЛОКАДЫ ТАЗОВЫХ КОНЕЧНОСТЕЙ</vt:lpstr>
      <vt:lpstr>Блокада бедренного нерва</vt:lpstr>
      <vt:lpstr>Презентация PowerPoint</vt:lpstr>
      <vt:lpstr>Презентация PowerPoint</vt:lpstr>
      <vt:lpstr>Способы общей анестезии  в зависимости от метода введения препаратов</vt:lpstr>
      <vt:lpstr>Ингаляционный наркоз </vt:lpstr>
      <vt:lpstr>. </vt:lpstr>
      <vt:lpstr>Подготовка к  ингаляционному наркозу </vt:lpstr>
      <vt:lpstr>Техника ингаляционного наркоза</vt:lpstr>
      <vt:lpstr>Преимущества ингаляционного наркоза </vt:lpstr>
      <vt:lpstr> Недостатки ингаляционного наркоза</vt:lpstr>
      <vt:lpstr>Способы неингаляционного наркоза </vt:lpstr>
      <vt:lpstr> Современные неингаляционным анестетики</vt:lpstr>
      <vt:lpstr>Преимущества неингаляционной (инъекционной ) анестезии</vt:lpstr>
      <vt:lpstr>Недостатки неингаляционной (инъекционной ) анестезии</vt:lpstr>
      <vt:lpstr>Особенности анестезии у мелких домашних животных</vt:lpstr>
      <vt:lpstr>Осмотр и подготовка мелких домашних животных к наркозу</vt:lpstr>
      <vt:lpstr>Эндотрахеальный наркоз собак</vt:lpstr>
      <vt:lpstr>Ингаляционный наркоз собак</vt:lpstr>
      <vt:lpstr>Особенности анестезии у кошек и кроликов</vt:lpstr>
      <vt:lpstr>Презентация PowerPoint</vt:lpstr>
      <vt:lpstr>Ингаляционный наркоз кролика</vt:lpstr>
      <vt:lpstr>Эндотрахеальная интубация кролика</vt:lpstr>
      <vt:lpstr>Особенности анестезии лабораторных животных</vt:lpstr>
      <vt:lpstr>Особенности ингаляционной анестезии хомяков</vt:lpstr>
      <vt:lpstr>Особенности неингаляционной анестезии хомяков</vt:lpstr>
      <vt:lpstr>ПРИНЦИПЫ РАЗЪЕДИНЕНИЯ ТКАНЕЙ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СОЕДИНЕНИЯ ТКАНЕЙ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Хирургическая патология мелких домашних и экзотических животных</dc:title>
  <dc:creator>Hendrickson</dc:creator>
  <cp:lastModifiedBy>Hendrickson</cp:lastModifiedBy>
  <cp:revision>51</cp:revision>
  <dcterms:created xsi:type="dcterms:W3CDTF">2022-01-20T08:09:41Z</dcterms:created>
  <dcterms:modified xsi:type="dcterms:W3CDTF">2022-02-09T15:08:38Z</dcterms:modified>
</cp:coreProperties>
</file>